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FFF9C8"/>
    <a:srgbClr val="D84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/>
    <p:restoredTop sz="96433" autoAdjust="0"/>
  </p:normalViewPr>
  <p:slideViewPr>
    <p:cSldViewPr snapToGrid="0" snapToObjects="1">
      <p:cViewPr varScale="1">
        <p:scale>
          <a:sx n="85" d="100"/>
          <a:sy n="85" d="100"/>
        </p:scale>
        <p:origin x="1632" y="5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Munoz Boudet" userId="S::amunozboudet@worldbank.org::95079a6d-7cb1-46ab-bac2-c8dc87cd927d" providerId="AD" clId="Web-{8CB18FB7-1D55-45D2-A68D-B57536FF4D89}"/>
    <pc:docChg chg="modSld">
      <pc:chgData name="Ana Maria Munoz Boudet" userId="S::amunozboudet@worldbank.org::95079a6d-7cb1-46ab-bac2-c8dc87cd927d" providerId="AD" clId="Web-{8CB18FB7-1D55-45D2-A68D-B57536FF4D89}" dt="2019-02-04T11:34:39.251" v="0"/>
      <pc:docMkLst>
        <pc:docMk/>
      </pc:docMkLst>
      <pc:sldChg chg="modSp">
        <pc:chgData name="Ana Maria Munoz Boudet" userId="S::amunozboudet@worldbank.org::95079a6d-7cb1-46ab-bac2-c8dc87cd927d" providerId="AD" clId="Web-{8CB18FB7-1D55-45D2-A68D-B57536FF4D89}" dt="2019-02-04T11:34:39.251" v="0"/>
        <pc:sldMkLst>
          <pc:docMk/>
          <pc:sldMk cId="3864760263" sldId="275"/>
        </pc:sldMkLst>
        <pc:spChg chg="mod">
          <ac:chgData name="Ana Maria Munoz Boudet" userId="S::amunozboudet@worldbank.org::95079a6d-7cb1-46ab-bac2-c8dc87cd927d" providerId="AD" clId="Web-{8CB18FB7-1D55-45D2-A68D-B57536FF4D89}" dt="2019-02-04T11:34:39.251" v="0"/>
          <ac:spMkLst>
            <pc:docMk/>
            <pc:sldMk cId="3864760263" sldId="275"/>
            <ac:spMk id="7" creationId="{E59A4E01-4EAF-FE42-ADEB-535A2EAA89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1DC5-604E-424C-A244-304E50ED28D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F09-5352-CE4F-A5BB-8107D335B36B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85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4966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2319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921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77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004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762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776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776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776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776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120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627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40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16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868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162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51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837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F09-5352-CE4F-A5BB-8107D335B36B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08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698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858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36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9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769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967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643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1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51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30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71BE-1910-0943-ADDF-06AF1C55543B}" type="datetimeFigureOut">
              <a:rPr lang="es-AR" smtClean="0"/>
              <a:t>4/2/2019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F4C2-B290-8742-97AC-BC43812A0C4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04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14B64-8146-1D48-9ACF-ED780818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5628" y="1098845"/>
            <a:ext cx="1939472" cy="654276"/>
          </a:xfrm>
        </p:spPr>
        <p:txBody>
          <a:bodyPr>
            <a:noAutofit/>
          </a:bodyPr>
          <a:lstStyle/>
          <a:p>
            <a:r>
              <a:rPr lang="mk-MK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28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1</a:t>
            </a:r>
            <a:endParaRPr lang="es-AR" sz="28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A036D8-44D7-5748-82DD-047A99423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4271" y="3930105"/>
            <a:ext cx="5250426" cy="1780108"/>
          </a:xfrm>
        </p:spPr>
        <p:txBody>
          <a:bodyPr>
            <a:noAutofit/>
          </a:bodyPr>
          <a:lstStyle/>
          <a:p>
            <a:r>
              <a:rPr lang="mk-MK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Образованието овозможува да се исполнат соништата</a:t>
            </a:r>
            <a:br>
              <a:rPr lang="en-US" sz="5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endParaRPr lang="en-US" sz="5000" b="1" dirty="0">
              <a:solidFill>
                <a:schemeClr val="bg1"/>
              </a:solidFill>
              <a:latin typeface="SUNN Line Serif Free" pitchFamily="34" charset="0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A036D8-44D7-5748-82DD-047A99423C77}"/>
              </a:ext>
            </a:extLst>
          </p:cNvPr>
          <p:cNvSpPr txBox="1">
            <a:spLocks/>
          </p:cNvSpPr>
          <p:nvPr/>
        </p:nvSpPr>
        <p:spPr>
          <a:xfrm>
            <a:off x="-3465169" y="2302651"/>
            <a:ext cx="4898571" cy="17801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0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504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E4A0FA5-42E1-244E-B92D-2BE5B73C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19" y="390012"/>
            <a:ext cx="4867182" cy="28051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975639" y="1133745"/>
            <a:ext cx="4324168" cy="2305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itchFamily="34" charset="0"/>
              </a:rPr>
              <a:t>Произлегува дека</a:t>
            </a:r>
            <a:r>
              <a:rPr lang="en-GB" sz="2200" b="1" dirty="0">
                <a:latin typeface="Arial Narrow" pitchFamily="34" charset="0"/>
              </a:rPr>
              <a:t>:</a:t>
            </a:r>
            <a:endParaRPr lang="mk-MK" sz="22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Сите овие придобивки се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многу добри за вашето здравје</a:t>
            </a:r>
            <a:r>
              <a:rPr lang="en-GB" sz="2200" dirty="0">
                <a:latin typeface="Arial Narrow" pitchFamily="34" charset="0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Образованите луѓе живеат подолго и имаат подобро здравје</a:t>
            </a:r>
            <a:r>
              <a:rPr lang="en-GB" sz="2200" dirty="0">
                <a:latin typeface="Arial Narrow" pitchFamily="34" charset="0"/>
              </a:rPr>
              <a:t>.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9676" y="3020992"/>
            <a:ext cx="3179692" cy="38370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FF5595-E599-2348-8ED5-52903ACF9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156" y="3195176"/>
            <a:ext cx="3043959" cy="36732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E012A29-C420-F941-BDC1-C701EF6F720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FC6BDD-131E-B647-A1F8-D94940B68D8E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6200" y="1145176"/>
            <a:ext cx="4597399" cy="1785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Образованието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 здравјето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704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73529" y="2908068"/>
            <a:ext cx="8432578" cy="2890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Всушност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Понатамошното образование може да ви ги оствари соништата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 lvl="0"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Постои поголема веројатност да го реализирате вашиот најголем потенцијал преку завршување на факултет или барем на средно стручно училиште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Понатамошното образование ви овозможува </a:t>
            </a:r>
            <a:r>
              <a:rPr lang="ru-RU" sz="2200" dirty="0">
                <a:latin typeface="Arial Narrow" pitchFamily="34" charset="0"/>
              </a:rPr>
              <a:t>да ја следите вашата страст. Може да ве направи извонредни во секоја област по ваш избор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E1DD7A-04EB-D846-8FDD-A2AE87C0C5A7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7C8927-0E39-E140-A2AA-A9B04FF97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82" y="382918"/>
            <a:ext cx="4280905" cy="237298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88406" y="823832"/>
            <a:ext cx="4206868" cy="1785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Има и нешто поголемо!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20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2D40F5B-4642-1542-94C3-0895AC4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248292"/>
            <a:ext cx="4392344" cy="231021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560444" y="2558503"/>
            <a:ext cx="4995404" cy="370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mk-MK" sz="2200" b="1" dirty="0">
                <a:latin typeface="Arial Narrow" pitchFamily="34" charset="0"/>
              </a:rPr>
              <a:t>Има толку многу проблеми во овој свет:</a:t>
            </a:r>
            <a:endParaRPr lang="en-US" sz="2200" b="1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k-MK" sz="2200" dirty="0">
                <a:latin typeface="Arial Narrow" pitchFamily="34" charset="0"/>
              </a:rPr>
              <a:t>климатски промени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k-MK" sz="2200" dirty="0">
                <a:latin typeface="Arial Narrow" pitchFamily="34" charset="0"/>
              </a:rPr>
              <a:t>сиромаштија на деца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mk-MK" sz="2200" dirty="0">
                <a:latin typeface="Arial Narrow" pitchFamily="34" charset="0"/>
              </a:rPr>
              <a:t>војни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mk-MK" sz="2200" dirty="0">
                <a:latin typeface="Arial Narrow" pitchFamily="34" charset="0"/>
              </a:rPr>
              <a:t>лоши политики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mk-MK" sz="2200" dirty="0">
              <a:latin typeface="Arial Narrow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itchFamily="34" charset="0"/>
              </a:rPr>
              <a:t>Повеќегодишното образование може да ви помогне да постигнете позитивни промени.</a:t>
            </a:r>
            <a:endParaRPr lang="mk-MK" sz="2200" dirty="0">
              <a:latin typeface="Arial Narrow" pitchFamily="34" charset="0"/>
            </a:endParaRP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itchFamily="34" charset="0"/>
              </a:rPr>
              <a:t>Вие и вашите пријатели може да направите овие промени да се случат!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21" y="2357818"/>
            <a:ext cx="4023740" cy="5694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13C4048-7B25-D941-AB78-3E0C0C00D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43" y="3007101"/>
            <a:ext cx="254000" cy="254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04ABB75-C68B-4A49-A5B6-85CD3FBA0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43" y="3328374"/>
            <a:ext cx="254000" cy="25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83650DA-C0E6-FB4B-89D1-699B316A3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41" y="3641366"/>
            <a:ext cx="254000" cy="25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5D75B8C-2D5E-6242-A29A-90321A7A9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43" y="4039849"/>
            <a:ext cx="254000" cy="254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75A8CFF-E215-4E4C-9C35-A6CC5ABD4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141" y="4696639"/>
            <a:ext cx="254000" cy="254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006572A-6FFA-1643-9668-58086CA5A7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91" y="5713383"/>
            <a:ext cx="254000" cy="25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41674" y="877501"/>
            <a:ext cx="350727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Има нешто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accent4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УШТЕ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поголемо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7780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1045030" y="3174356"/>
            <a:ext cx="7614338" cy="28907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Прашања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1-3</a:t>
            </a:r>
          </a:p>
          <a:p>
            <a:pPr>
              <a:lnSpc>
                <a:spcPct val="100000"/>
              </a:lnSpc>
            </a:pPr>
            <a:endParaRPr lang="en-US" sz="2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Дискусија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2200" dirty="0">
                <a:latin typeface="Arial Narrow" pitchFamily="34" charset="0"/>
              </a:rPr>
              <a:t>Пречки за реализирање на понатамошното образование </a:t>
            </a: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и како да се надминат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Прашање</a:t>
            </a: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E1DD7A-04EB-D846-8FDD-A2AE87C0C5A7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54DD5C-38E0-A94E-9DBB-C33554819BC2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07C8927-0E39-E140-A2AA-A9B04FF97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82" y="333757"/>
            <a:ext cx="6391728" cy="20493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53221DF-80FF-4D4C-912A-DF10248402E6}"/>
              </a:ext>
            </a:extLst>
          </p:cNvPr>
          <p:cNvSpPr txBox="1">
            <a:spLocks/>
          </p:cNvSpPr>
          <p:nvPr/>
        </p:nvSpPr>
        <p:spPr>
          <a:xfrm>
            <a:off x="409332" y="715159"/>
            <a:ext cx="5727572" cy="12865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РАБОТЕН ЛИСТ 1: Придобивки од образованието</a:t>
            </a:r>
            <a:endParaRPr lang="mk-MK" b="1" dirty="0">
              <a:latin typeface="Arial Narrow" pitchFamily="34" charset="0"/>
            </a:endParaRPr>
          </a:p>
          <a:p>
            <a:pPr>
              <a:lnSpc>
                <a:spcPct val="70000"/>
              </a:lnSpc>
            </a:pP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11" name="Graphic 9" descr="Pencil">
            <a:extLst>
              <a:ext uri="{FF2B5EF4-FFF2-40B4-BE49-F238E27FC236}">
                <a16:creationId xmlns:a16="http://schemas.microsoft.com/office/drawing/2014/main" id="{119C81C3-9603-40A8-B5FC-CC63B9AD1BF4}"/>
              </a:ext>
            </a:extLst>
          </p:cNvPr>
          <p:cNvPicPr>
            <a:picLocks noChangeAspect="1"/>
          </p:cNvPicPr>
          <p:nvPr/>
        </p:nvPicPr>
        <p:blipFill>
          <a:blip>
            <a:extLst/>
          </a:blip>
          <a:stretch>
            <a:fillRect/>
          </a:stretch>
        </p:blipFill>
        <p:spPr>
          <a:xfrm>
            <a:off x="5214093" y="1369259"/>
            <a:ext cx="550605" cy="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9A4E01-4EAF-FE42-ADEB-535A2EAA890C}"/>
              </a:ext>
            </a:extLst>
          </p:cNvPr>
          <p:cNvSpPr txBox="1">
            <a:spLocks/>
          </p:cNvSpPr>
          <p:nvPr/>
        </p:nvSpPr>
        <p:spPr>
          <a:xfrm>
            <a:off x="550605" y="1076123"/>
            <a:ext cx="3392129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Преглед на тоа што го учевме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7C2EE0B9-8CF3-A545-8CEC-754D88899D3E}"/>
              </a:ext>
            </a:extLst>
          </p:cNvPr>
          <p:cNvSpPr txBox="1">
            <a:spLocks/>
          </p:cNvSpPr>
          <p:nvPr/>
        </p:nvSpPr>
        <p:spPr>
          <a:xfrm>
            <a:off x="2986117" y="342238"/>
            <a:ext cx="1135625" cy="3953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</a:t>
            </a:r>
            <a:r>
              <a:rPr lang="en-US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1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5F72F-B941-CC43-935E-22CEBC5C3EAC}"/>
              </a:ext>
            </a:extLst>
          </p:cNvPr>
          <p:cNvSpPr txBox="1">
            <a:spLocks/>
          </p:cNvSpPr>
          <p:nvPr/>
        </p:nvSpPr>
        <p:spPr>
          <a:xfrm>
            <a:off x="1244600" y="3328860"/>
            <a:ext cx="7661507" cy="3015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mk-MK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е повеќе отколку заработување пари.</a:t>
            </a: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mk-MK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може да овозможи да ви се остварат соништата</a:t>
            </a:r>
            <a:r>
              <a:rPr lang="en-US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mk-MK" sz="2200" b="1" dirty="0">
                <a:solidFill>
                  <a:srgbClr val="FFFF47"/>
                </a:solidFill>
                <a:latin typeface="Arial Narrow" pitchFamily="34" charset="0"/>
              </a:rPr>
              <a:t>„</a:t>
            </a:r>
            <a:r>
              <a:rPr lang="ru-RU" sz="2200" b="1" dirty="0">
                <a:solidFill>
                  <a:srgbClr val="FFFF47"/>
                </a:solidFill>
                <a:latin typeface="Arial Narrow" pitchFamily="34" charset="0"/>
              </a:rPr>
              <a:t>Изберете работа што ја сакате и никогаш нема да мора да работите ниту еден единствен ден во животот!</a:t>
            </a:r>
            <a:r>
              <a:rPr lang="en-GB" sz="2200" b="1" dirty="0">
                <a:solidFill>
                  <a:srgbClr val="FFFF47"/>
                </a:solidFill>
                <a:latin typeface="Arial Narrow" pitchFamily="34" charset="0"/>
              </a:rPr>
              <a:t>”</a:t>
            </a:r>
            <a:endParaRPr lang="en-US" sz="2200" b="1" dirty="0">
              <a:solidFill>
                <a:srgbClr val="FFFF4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1317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2D40F5B-4642-1542-94C3-0895AC4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186267"/>
            <a:ext cx="4994881" cy="20105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788996" y="2838715"/>
            <a:ext cx="4766851" cy="370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200" dirty="0">
                <a:latin typeface="Arial Narrow"/>
                <a:cs typeface="Arial Narrow"/>
              </a:rPr>
              <a:t>Една од новите активности во следните неколку недели е </a:t>
            </a:r>
            <a:r>
              <a:rPr lang="mk-MK" sz="2400" b="1" dirty="0">
                <a:solidFill>
                  <a:srgbClr val="FF0000"/>
                </a:solidFill>
                <a:latin typeface="Arial Narrow"/>
                <a:cs typeface="Arial Narrow"/>
              </a:rPr>
              <a:t>МЕНТОРСКАТА</a:t>
            </a:r>
            <a:r>
              <a:rPr lang="en-US" sz="2200" b="1" dirty="0">
                <a:latin typeface="Arial Narrow"/>
                <a:cs typeface="Arial Narrow"/>
              </a:rPr>
              <a:t> </a:t>
            </a:r>
            <a:r>
              <a:rPr lang="mk-MK" sz="2200" dirty="0">
                <a:latin typeface="Arial Narrow"/>
                <a:cs typeface="Arial Narrow"/>
              </a:rPr>
              <a:t>активност</a:t>
            </a:r>
            <a:r>
              <a:rPr lang="en-US" sz="2200" dirty="0">
                <a:latin typeface="Arial Narrow"/>
                <a:cs typeface="Arial Narrow"/>
              </a:rPr>
              <a:t>. </a:t>
            </a:r>
          </a:p>
          <a:p>
            <a:endParaRPr lang="en-US" sz="2400" dirty="0">
              <a:latin typeface="Arial Narrow"/>
              <a:cs typeface="Arial Narrow"/>
            </a:endParaRPr>
          </a:p>
          <a:p>
            <a:r>
              <a:rPr lang="mk-MK" sz="2200" dirty="0">
                <a:latin typeface="Arial Narrow"/>
                <a:cs typeface="Arial Narrow"/>
              </a:rPr>
              <a:t>Тоа значи дека тоа што ќе го учите, ќе го споделувате со некој друг.</a:t>
            </a:r>
            <a:r>
              <a:rPr lang="en-US" sz="2400" dirty="0">
                <a:latin typeface="Arial Narrow"/>
                <a:cs typeface="Arial Narrow"/>
              </a:rPr>
              <a:t> </a:t>
            </a:r>
          </a:p>
          <a:p>
            <a:r>
              <a:rPr lang="en-US" sz="2400" dirty="0">
                <a:latin typeface="Arial Narrow"/>
                <a:cs typeface="Arial Narrow"/>
              </a:rPr>
              <a:t> </a:t>
            </a:r>
          </a:p>
          <a:p>
            <a:r>
              <a:rPr lang="mk-MK" sz="2400" b="1" dirty="0">
                <a:solidFill>
                  <a:srgbClr val="00B050"/>
                </a:solidFill>
                <a:latin typeface="Arial Narrow"/>
                <a:cs typeface="Arial Narrow"/>
              </a:rPr>
              <a:t>Кој</a:t>
            </a:r>
            <a:r>
              <a:rPr lang="en-US" sz="2400" b="1" dirty="0">
                <a:solidFill>
                  <a:srgbClr val="00B050"/>
                </a:solidFill>
                <a:latin typeface="Arial Narrow"/>
                <a:cs typeface="Arial Narrow"/>
              </a:rPr>
              <a:t>? </a:t>
            </a:r>
          </a:p>
          <a:p>
            <a:r>
              <a:rPr lang="en-US" sz="2400" dirty="0">
                <a:latin typeface="Arial Narrow"/>
                <a:cs typeface="Arial Narrow"/>
              </a:rPr>
              <a:t> </a:t>
            </a:r>
          </a:p>
          <a:p>
            <a:r>
              <a:rPr lang="mk-MK" sz="2200" dirty="0">
                <a:latin typeface="Arial Narrow"/>
                <a:cs typeface="Arial Narrow"/>
              </a:rPr>
              <a:t>Вие ќе бидете ментори на ученици од 5. одделение од нашето училиште</a:t>
            </a:r>
            <a:r>
              <a:rPr lang="en-US" sz="2200" dirty="0">
                <a:latin typeface="Arial Narrow"/>
                <a:cs typeface="Arial Narrow"/>
              </a:rPr>
              <a:t>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52737" y="741044"/>
            <a:ext cx="4815382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Вие ќе бидете ментори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  <p:pic>
        <p:nvPicPr>
          <p:cNvPr id="9" name="Imagen 25">
            <a:extLst>
              <a:ext uri="{FF2B5EF4-FFF2-40B4-BE49-F238E27FC236}">
                <a16:creationId xmlns:a16="http://schemas.microsoft.com/office/drawing/2014/main" id="{9A29607E-2746-4C57-8F77-D0A6E955BFB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8452"/>
          <a:stretch/>
        </p:blipFill>
        <p:spPr bwMode="auto">
          <a:xfrm>
            <a:off x="5725765" y="2724727"/>
            <a:ext cx="3180342" cy="270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602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2D40F5B-4642-1542-94C3-0895AC4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4988717" cy="20613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788996" y="2838715"/>
            <a:ext cx="7808593" cy="370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200" dirty="0">
                <a:latin typeface="Arial Narrow" pitchFamily="34" charset="0"/>
              </a:rPr>
              <a:t>Менторството е активност со која, преку пренесување знаење и искуство, му се потпомага на некој друг да учи и да се развива.</a:t>
            </a:r>
            <a:r>
              <a:rPr lang="en-US" sz="2200" dirty="0">
                <a:latin typeface="Arial Narrow" pitchFamily="34" charset="0"/>
                <a:cs typeface="Arial Narrow"/>
              </a:rPr>
              <a:t> </a:t>
            </a:r>
          </a:p>
          <a:p>
            <a:endParaRPr lang="en-US" sz="2200" dirty="0">
              <a:latin typeface="Arial Narrow"/>
              <a:cs typeface="Arial Narrow"/>
            </a:endParaRPr>
          </a:p>
          <a:p>
            <a:r>
              <a:rPr lang="mk-MK" sz="2200" dirty="0">
                <a:latin typeface="Arial Narrow" pitchFamily="34" charset="0"/>
              </a:rPr>
              <a:t>Да се биде ментор бара внимателно да се слуша ученикот што се менторира и да се развива чувство на доверба кај него.</a:t>
            </a:r>
            <a:endParaRPr lang="en-US" sz="2200" dirty="0">
              <a:latin typeface="Arial Narrow" pitchFamily="34" charset="0"/>
              <a:cs typeface="Arial Narrow"/>
            </a:endParaRPr>
          </a:p>
          <a:p>
            <a:endParaRPr lang="en-US" sz="2200" dirty="0">
              <a:latin typeface="Arial Narrow"/>
              <a:cs typeface="Arial Narrow"/>
            </a:endParaRPr>
          </a:p>
          <a:p>
            <a:r>
              <a:rPr lang="mk-MK" sz="2400" b="1" dirty="0">
                <a:solidFill>
                  <a:schemeClr val="accent2"/>
                </a:solidFill>
                <a:latin typeface="Arial Narrow" pitchFamily="34" charset="0"/>
              </a:rPr>
              <a:t>Зошто се бара од вас да бидете ментори</a:t>
            </a:r>
            <a:r>
              <a:rPr lang="en-GB" sz="2400" b="1" dirty="0">
                <a:solidFill>
                  <a:schemeClr val="accent2"/>
                </a:solidFill>
                <a:latin typeface="Arial Narrow"/>
                <a:cs typeface="Arial Narrow"/>
              </a:rPr>
              <a:t>?</a:t>
            </a:r>
            <a:endParaRPr lang="en-US" sz="2400" b="1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r>
              <a:rPr lang="en-US" sz="2200" dirty="0">
                <a:latin typeface="Arial Narrow"/>
                <a:cs typeface="Arial Narrow"/>
              </a:rPr>
              <a:t> </a:t>
            </a:r>
          </a:p>
          <a:p>
            <a:r>
              <a:rPr lang="mk-MK" sz="2200" dirty="0">
                <a:latin typeface="Arial Narrow" pitchFamily="34" charset="0"/>
              </a:rPr>
              <a:t>Помалите ученици може да имаат огромна корист од вашето искуство и знаење</a:t>
            </a:r>
            <a:r>
              <a:rPr lang="en-US" sz="2200" dirty="0">
                <a:latin typeface="Arial Narrow" pitchFamily="34" charset="0"/>
                <a:cs typeface="Arial Narrow"/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16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01051" y="787838"/>
            <a:ext cx="4524921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менторство?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63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2D40F5B-4642-1542-94C3-0895AC4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4150517" cy="20613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1474443" y="2838715"/>
            <a:ext cx="7123145" cy="370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2200" dirty="0">
                <a:latin typeface="Arial Narrow"/>
                <a:cs typeface="Arial Narrow"/>
              </a:rPr>
              <a:t>Прво</a:t>
            </a:r>
            <a:r>
              <a:rPr lang="en-US" sz="2200" dirty="0">
                <a:latin typeface="Arial Narrow"/>
                <a:cs typeface="Arial Narrow"/>
              </a:rPr>
              <a:t>, </a:t>
            </a:r>
            <a:r>
              <a:rPr lang="mk-MK" sz="2200" dirty="0">
                <a:latin typeface="Arial Narrow"/>
                <a:cs typeface="Arial Narrow"/>
              </a:rPr>
              <a:t>претставете се</a:t>
            </a:r>
            <a:r>
              <a:rPr lang="en-US" sz="2200" dirty="0">
                <a:latin typeface="Arial Narrow"/>
                <a:cs typeface="Arial Narrow"/>
              </a:rPr>
              <a:t>! 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mk-MK" sz="2200" dirty="0">
                <a:latin typeface="Arial Narrow"/>
                <a:cs typeface="Arial Narrow"/>
              </a:rPr>
              <a:t>Објаснете им на учениците што ги менторирате што ќе се случува во следните неколку недели.</a:t>
            </a: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Arial Narrow"/>
              <a:cs typeface="Arial Narrow"/>
            </a:endParaRPr>
          </a:p>
          <a:p>
            <a:r>
              <a:rPr lang="mk-MK" sz="2200" dirty="0">
                <a:latin typeface="Arial Narrow"/>
                <a:cs typeface="Arial Narrow"/>
              </a:rPr>
              <a:t>Потсетете ги дека вие нема да бидете наставници, туку водичи и дека исто така ќе учите заедно со нив</a:t>
            </a:r>
            <a:r>
              <a:rPr lang="en-US" sz="2200" dirty="0">
                <a:latin typeface="Arial Narrow"/>
                <a:cs typeface="Arial Narrow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err="1">
                <a:latin typeface="Arial Narrow" pitchFamily="34" charset="0"/>
              </a:rPr>
              <a:t>Можеби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ќе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в</a:t>
            </a:r>
            <a:r>
              <a:rPr lang="en-US" sz="2200" dirty="0">
                <a:latin typeface="Arial Narrow" pitchFamily="34" charset="0"/>
              </a:rPr>
              <a:t>и </a:t>
            </a:r>
            <a:r>
              <a:rPr lang="en-US" sz="2200" dirty="0" err="1">
                <a:latin typeface="Arial Narrow" pitchFamily="34" charset="0"/>
              </a:rPr>
              <a:t>треба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помош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од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ваши</a:t>
            </a:r>
            <a:r>
              <a:rPr lang="en-US" sz="2200" dirty="0" err="1">
                <a:latin typeface="Arial Narrow" pitchFamily="34" charset="0"/>
              </a:rPr>
              <a:t>от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наставник</a:t>
            </a:r>
            <a:r>
              <a:rPr lang="mk-MK" sz="2200" dirty="0">
                <a:latin typeface="Arial Narrow" pitchFamily="34" charset="0"/>
              </a:rPr>
              <a:t>/вашата наставничка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за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err="1">
                <a:latin typeface="Arial Narrow" pitchFamily="34" charset="0"/>
              </a:rPr>
              <a:t>прв</a:t>
            </a:r>
            <a:r>
              <a:rPr lang="mk-MK" sz="2200" dirty="0">
                <a:latin typeface="Arial Narrow" pitchFamily="34" charset="0"/>
              </a:rPr>
              <a:t>ата менторска средба</a:t>
            </a:r>
            <a:r>
              <a:rPr lang="en-US" sz="2200" dirty="0">
                <a:latin typeface="Arial Narrow" pitchFamily="34" charset="0"/>
                <a:cs typeface="Arial Narrow"/>
              </a:rPr>
              <a:t>. </a:t>
            </a:r>
            <a:r>
              <a:rPr lang="mk-MK" sz="2200" dirty="0">
                <a:latin typeface="Arial Narrow" pitchFamily="34" charset="0"/>
                <a:cs typeface="Arial Narrow"/>
              </a:rPr>
              <a:t>Тоа е сосем во ред</a:t>
            </a:r>
            <a:r>
              <a:rPr lang="en-US" sz="2200" dirty="0">
                <a:latin typeface="Arial Narrow" pitchFamily="34" charset="0"/>
                <a:cs typeface="Arial Narrow"/>
              </a:rPr>
              <a:t>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788997" y="910272"/>
            <a:ext cx="300133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Вашата улога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pic>
        <p:nvPicPr>
          <p:cNvPr id="5" name="Graphic 4" descr="Handshake">
            <a:extLst>
              <a:ext uri="{FF2B5EF4-FFF2-40B4-BE49-F238E27FC236}">
                <a16:creationId xmlns:a16="http://schemas.microsoft.com/office/drawing/2014/main" id="{48206FAC-B96C-4DE6-9A16-99139B5C1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44" y="2623062"/>
            <a:ext cx="914400" cy="914400"/>
          </a:xfrm>
          <a:prstGeom prst="rect">
            <a:avLst/>
          </a:prstGeom>
        </p:spPr>
      </p:pic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0B68E18E-F468-42DB-A5CF-9697E175A0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251" y="4431348"/>
            <a:ext cx="824714" cy="8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2D40F5B-4642-1542-94C3-0895AC46E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90012"/>
            <a:ext cx="4009840" cy="20613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575187" y="2602747"/>
            <a:ext cx="8330919" cy="3704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mk-MK" sz="2200" dirty="0">
                <a:latin typeface="Arial Narrow"/>
                <a:cs typeface="Arial Narrow"/>
              </a:rPr>
              <a:t>Изградете доверба со учениците што ги менторирате: ова значи да бидете љубезни и да се однесувате со почитување</a:t>
            </a:r>
            <a:r>
              <a:rPr lang="en-US" sz="2200" dirty="0">
                <a:latin typeface="Arial Narrow"/>
                <a:cs typeface="Arial Narrow"/>
              </a:rPr>
              <a:t>. 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mk-MK" sz="2200" dirty="0">
                <a:latin typeface="Arial Narrow" pitchFamily="34" charset="0"/>
              </a:rPr>
              <a:t>Слушајте ги многу внимателно кога зборуваат</a:t>
            </a:r>
            <a:r>
              <a:rPr lang="en-US" sz="2200" dirty="0">
                <a:latin typeface="Arial Narrow" pitchFamily="34" charset="0"/>
                <a:cs typeface="Arial Narrow"/>
              </a:rPr>
              <a:t>.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mk-MK" sz="2200" dirty="0">
                <a:latin typeface="Arial Narrow"/>
                <a:cs typeface="Arial Narrow"/>
              </a:rPr>
              <a:t>Секогаш обидете се да го разберете нивното гледање на работите.</a:t>
            </a: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mk-MK" sz="2200" dirty="0">
                <a:latin typeface="Arial Narrow"/>
                <a:cs typeface="Arial Narrow"/>
              </a:rPr>
              <a:t>Бидете позитивни и охрабрувајте ги постојано.</a:t>
            </a: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endParaRPr lang="en-US" sz="2200" dirty="0">
              <a:latin typeface="Arial Narrow"/>
              <a:cs typeface="Arial Narrow"/>
            </a:endParaRP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mk-MK" sz="2200" dirty="0">
                <a:latin typeface="Arial Narrow"/>
                <a:cs typeface="Arial Narrow"/>
              </a:rPr>
              <a:t>Предизвикувајте ги по малку и дозволете им самите да размислуваат.</a:t>
            </a:r>
            <a:endParaRPr lang="en-US" sz="2200" dirty="0">
              <a:latin typeface="Arial Narrow"/>
              <a:cs typeface="Arial Narrow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B49F98-70C2-254A-AAC7-539A9190B175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21483" y="821372"/>
            <a:ext cx="3350417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Неколку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правила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191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9A4E01-4EAF-FE42-ADEB-535A2EAA890C}"/>
              </a:ext>
            </a:extLst>
          </p:cNvPr>
          <p:cNvSpPr txBox="1">
            <a:spLocks/>
          </p:cNvSpPr>
          <p:nvPr/>
        </p:nvSpPr>
        <p:spPr>
          <a:xfrm>
            <a:off x="412958" y="997465"/>
            <a:ext cx="358385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mk-MK" sz="4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Израдувајте се</a:t>
            </a:r>
            <a:r>
              <a:rPr lang="en-US" sz="40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5F72F-B941-CC43-935E-22CEBC5C3EAC}"/>
              </a:ext>
            </a:extLst>
          </p:cNvPr>
          <p:cNvSpPr txBox="1">
            <a:spLocks/>
          </p:cNvSpPr>
          <p:nvPr/>
        </p:nvSpPr>
        <p:spPr>
          <a:xfrm>
            <a:off x="1530625" y="3511565"/>
            <a:ext cx="6941125" cy="30159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320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Следната недела ќе се сретнете со учениците што ќе ги менторирате</a:t>
            </a:r>
            <a:r>
              <a:rPr lang="en-US" sz="3200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  <a:endParaRPr lang="en-US" sz="3200" b="1" dirty="0">
              <a:solidFill>
                <a:srgbClr val="FFFF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CA85E4B-BCA8-4D33-8876-234BFF9B0086}"/>
              </a:ext>
            </a:extLst>
          </p:cNvPr>
          <p:cNvSpPr txBox="1">
            <a:spLocks/>
          </p:cNvSpPr>
          <p:nvPr/>
        </p:nvSpPr>
        <p:spPr>
          <a:xfrm>
            <a:off x="2981725" y="313833"/>
            <a:ext cx="1140539" cy="395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k-MK" sz="1600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Лекција 1</a:t>
            </a:r>
            <a:endParaRPr lang="es-AR" sz="1600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9F7783-FDED-2B49-B836-83698A4235D1}"/>
              </a:ext>
            </a:extLst>
          </p:cNvPr>
          <p:cNvSpPr txBox="1">
            <a:spLocks/>
          </p:cNvSpPr>
          <p:nvPr/>
        </p:nvSpPr>
        <p:spPr>
          <a:xfrm>
            <a:off x="8593872" y="248292"/>
            <a:ext cx="312235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6476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E7B20BD-1E43-384D-BD1F-A08C79D86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5141118" cy="2516008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466D77C4-8714-E149-B4B5-B539DAEAAD5C}"/>
              </a:ext>
            </a:extLst>
          </p:cNvPr>
          <p:cNvSpPr/>
          <p:nvPr/>
        </p:nvSpPr>
        <p:spPr>
          <a:xfrm>
            <a:off x="1607579" y="5020943"/>
            <a:ext cx="2802194" cy="712815"/>
          </a:xfrm>
          <a:prstGeom prst="roundRect">
            <a:avLst/>
          </a:prstGeom>
          <a:solidFill>
            <a:srgbClr val="FFF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2E2617BD-B0D5-B341-B8DB-092D395B42AB}"/>
              </a:ext>
            </a:extLst>
          </p:cNvPr>
          <p:cNvSpPr/>
          <p:nvPr/>
        </p:nvSpPr>
        <p:spPr>
          <a:xfrm>
            <a:off x="454745" y="4140201"/>
            <a:ext cx="3937820" cy="8005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54745" y="2992785"/>
            <a:ext cx="4320455" cy="31286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Високото образование, како што знаеме, се поврзува со </a:t>
            </a:r>
            <a:r>
              <a:rPr lang="mk-MK" sz="2400" b="1" dirty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ПАРИ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mk-MK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mk-MK" sz="2200" dirty="0">
              <a:latin typeface="Arial Narrow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mk-MK" sz="2200" dirty="0">
                <a:latin typeface="Arial Narrow" pitchFamily="34" charset="0"/>
              </a:rPr>
              <a:t>Образованите луѓе заработуваат повеќе.</a:t>
            </a:r>
            <a:endParaRPr lang="en-US" sz="2200" dirty="0">
              <a:latin typeface="Arial Narrow" pitchFamily="34" charset="0"/>
            </a:endParaRPr>
          </a:p>
          <a:p>
            <a:pPr marL="1076325" lvl="0" indent="-1076325">
              <a:spcBef>
                <a:spcPts val="600"/>
              </a:spcBef>
            </a:pPr>
            <a:r>
              <a:rPr lang="mk-MK" sz="2200" dirty="0">
                <a:latin typeface="Arial Narrow" pitchFamily="34" charset="0"/>
              </a:rPr>
              <a:t>          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579" y="2824675"/>
            <a:ext cx="4178893" cy="38836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A4FD67-D73A-3D4C-8E3F-B05F188A78A4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AF578B-7DFA-A74A-A634-AF2D44853D1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44501" y="1154072"/>
            <a:ext cx="4627978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Образованието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и парите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  <p:sp>
        <p:nvSpPr>
          <p:cNvPr id="11" name="Rectángulo redondeado 7">
            <a:extLst>
              <a:ext uri="{FF2B5EF4-FFF2-40B4-BE49-F238E27FC236}">
                <a16:creationId xmlns:a16="http://schemas.microsoft.com/office/drawing/2014/main" id="{A38C682F-F04F-0D48-A8A4-A585658E74F2}"/>
              </a:ext>
            </a:extLst>
          </p:cNvPr>
          <p:cNvSpPr/>
          <p:nvPr/>
        </p:nvSpPr>
        <p:spPr>
          <a:xfrm>
            <a:off x="442454" y="5016910"/>
            <a:ext cx="4127911" cy="816237"/>
          </a:xfrm>
          <a:prstGeom prst="roundRect">
            <a:avLst/>
          </a:prstGeom>
          <a:solidFill>
            <a:srgbClr val="FFF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mk-MK" sz="2200" dirty="0">
                <a:solidFill>
                  <a:schemeClr val="tx1"/>
                </a:solidFill>
                <a:latin typeface="Arial Narrow" pitchFamily="34" charset="0"/>
              </a:rPr>
              <a:t>Да</a:t>
            </a:r>
            <a:r>
              <a:rPr lang="en-GB" sz="2200" dirty="0">
                <a:solidFill>
                  <a:schemeClr val="tx1"/>
                </a:solidFill>
                <a:latin typeface="Arial Narrow" pitchFamily="34" charset="0"/>
              </a:rPr>
              <a:t>! </a:t>
            </a:r>
            <a:r>
              <a:rPr lang="mk-MK" sz="2200" dirty="0">
                <a:solidFill>
                  <a:schemeClr val="tx1"/>
                </a:solidFill>
                <a:latin typeface="Arial Narrow" pitchFamily="34" charset="0"/>
              </a:rPr>
              <a:t>Што има тука ново</a:t>
            </a:r>
            <a:r>
              <a:rPr lang="en-GB" sz="2200" dirty="0">
                <a:solidFill>
                  <a:schemeClr val="tx1"/>
                </a:solidFill>
                <a:latin typeface="Arial Narrow" pitchFamily="34" charset="0"/>
              </a:rPr>
              <a:t>? </a:t>
            </a:r>
            <a:br>
              <a:rPr lang="mk-MK" sz="2200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mk-MK" sz="2200" dirty="0">
                <a:solidFill>
                  <a:schemeClr val="tx1"/>
                </a:solidFill>
                <a:latin typeface="Arial Narrow" pitchFamily="34" charset="0"/>
              </a:rPr>
              <a:t>Сите знаеме дека е така во светот!</a:t>
            </a:r>
            <a:endParaRPr lang="en-US" sz="22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3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6E044AB-37BF-B64C-AFAF-F5C96CC14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3749719" cy="2061363"/>
          </a:xfrm>
          <a:prstGeom prst="rect">
            <a:avLst/>
          </a:prstGeom>
        </p:spPr>
      </p:pic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203A1DCD-33B6-FC49-9C12-CD8598045239}"/>
              </a:ext>
            </a:extLst>
          </p:cNvPr>
          <p:cNvSpPr/>
          <p:nvPr/>
        </p:nvSpPr>
        <p:spPr>
          <a:xfrm>
            <a:off x="421483" y="4819602"/>
            <a:ext cx="4150517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21483" y="2911577"/>
            <a:ext cx="4430736" cy="28969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dirty="0">
                <a:latin typeface="Arial Narrow" pitchFamily="34" charset="0"/>
              </a:rPr>
              <a:t>Понатамошното образование не само што ќе ви даде повеќе пари, туку ќе ги зголеми и вашите шанси за целосна </a:t>
            </a:r>
            <a:r>
              <a:rPr lang="ru-RU" sz="2400" b="1" dirty="0">
                <a:solidFill>
                  <a:srgbClr val="7030A0"/>
                </a:solidFill>
                <a:latin typeface="Arial Narrow" pitchFamily="34" charset="0"/>
              </a:rPr>
              <a:t>среќа и задоволство од животот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</a:p>
          <a:p>
            <a:pPr marL="442913" indent="-442913"/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      </a:t>
            </a:r>
          </a:p>
          <a:p>
            <a:pPr marL="442913" indent="-442913"/>
            <a:endParaRPr lang="mk-MK" sz="2200" dirty="0">
              <a:latin typeface="Arial Narrow" panose="020B0604020202020204" pitchFamily="34" charset="0"/>
            </a:endParaRPr>
          </a:p>
          <a:p>
            <a:pPr marL="176213" indent="-176213"/>
            <a:r>
              <a:rPr lang="mk-MK" sz="2200" dirty="0">
                <a:latin typeface="Arial Narrow" panose="020B0604020202020204" pitchFamily="34" charset="0"/>
              </a:rPr>
              <a:t>Дали образованите луѓе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се среќни</a:t>
            </a:r>
            <a:r>
              <a:rPr lang="en-GB" sz="2200" dirty="0">
                <a:latin typeface="Arial Narrow" pitchFamily="34" charset="0"/>
              </a:rPr>
              <a:t>?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022" y="2824675"/>
            <a:ext cx="4178893" cy="3883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ACD9500-B31A-9F4B-937A-6A01B9501E3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AB5038-E3F5-E94B-B094-098E3ACEAAC5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19432" y="867094"/>
            <a:ext cx="308241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Парите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не се с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è</a:t>
            </a:r>
          </a:p>
        </p:txBody>
      </p:sp>
    </p:spTree>
    <p:extLst>
      <p:ext uri="{BB962C8B-B14F-4D97-AF65-F5344CB8AC3E}">
        <p14:creationId xmlns:p14="http://schemas.microsoft.com/office/powerpoint/2010/main" val="228245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02D43BE-BE73-6E48-93A5-BD5E5FDF9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4" y="377036"/>
            <a:ext cx="4003840" cy="22010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687221" y="2845755"/>
            <a:ext cx="3711851" cy="1303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200" dirty="0">
                <a:latin typeface="Arial Narrow" pitchFamily="34" charset="0"/>
              </a:rPr>
              <a:t>Старомодниот поглед на образованието вклучува многу учење.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872" y="3276945"/>
            <a:ext cx="3984870" cy="3676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FF5595-E599-2348-8ED5-52903ACF9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21" y="3625421"/>
            <a:ext cx="3511550" cy="2992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880902-0E94-4C48-AE48-AF75CDA93722}"/>
              </a:ext>
            </a:extLst>
          </p:cNvPr>
          <p:cNvSpPr txBox="1">
            <a:spLocks/>
          </p:cNvSpPr>
          <p:nvPr/>
        </p:nvSpPr>
        <p:spPr>
          <a:xfrm>
            <a:off x="5021479" y="2471808"/>
            <a:ext cx="3618665" cy="1303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latin typeface="Arial Narrow" pitchFamily="34" charset="0"/>
              </a:rPr>
              <a:t>Образованието вклучува многу учење и се соочува со многу предизвици, но се работи за </a:t>
            </a:r>
            <a:r>
              <a:rPr lang="mk-MK" sz="2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ЗАБАВНО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учење</a:t>
            </a:r>
            <a:r>
              <a:rPr lang="en-US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C29D13-8E38-4748-A8AD-49A40463E64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255BE4-D9C4-4E43-8341-F218070F0374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383133" y="890986"/>
            <a:ext cx="352158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се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случува на факултет?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72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1CF1DAB-0CB3-1B4C-843D-CDD9F20B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53" y="230862"/>
            <a:ext cx="5455251" cy="228373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926158" y="3191359"/>
            <a:ext cx="3407227" cy="1303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mk-MK" sz="2200" dirty="0">
                <a:latin typeface="Arial Narrow" pitchFamily="34" charset="0"/>
              </a:rPr>
              <a:t>Ќе добиете забавен </a:t>
            </a:r>
            <a:br>
              <a:rPr lang="mk-MK" sz="2200" dirty="0">
                <a:latin typeface="Arial Narrow" pitchFamily="34" charset="0"/>
              </a:rPr>
            </a:br>
            <a:r>
              <a:rPr lang="mk-MK" sz="2200" dirty="0">
                <a:latin typeface="Arial Narrow" pitchFamily="34" charset="0"/>
              </a:rPr>
              <a:t>и социјално исполнет живот.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1" y="4179765"/>
            <a:ext cx="3511550" cy="26687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FF5595-E599-2348-8ED5-52903ACF9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" y="4158178"/>
            <a:ext cx="5039845" cy="26903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880902-0E94-4C48-AE48-AF75CDA93722}"/>
              </a:ext>
            </a:extLst>
          </p:cNvPr>
          <p:cNvSpPr txBox="1">
            <a:spLocks/>
          </p:cNvSpPr>
          <p:nvPr/>
        </p:nvSpPr>
        <p:spPr>
          <a:xfrm>
            <a:off x="5150686" y="3191359"/>
            <a:ext cx="3407227" cy="1303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2200" dirty="0">
                <a:latin typeface="Arial Narrow" pitchFamily="34" charset="0"/>
              </a:rPr>
              <a:t>Дури и самото учење често пати е </a:t>
            </a:r>
            <a:r>
              <a:rPr lang="mk-MK" sz="2400" b="1" dirty="0">
                <a:solidFill>
                  <a:srgbClr val="FF0000"/>
                </a:solidFill>
                <a:latin typeface="Arial Narrow" pitchFamily="34" charset="0"/>
              </a:rPr>
              <a:t>забавно</a:t>
            </a:r>
            <a:r>
              <a:rPr lang="en-GB" sz="2200" dirty="0">
                <a:latin typeface="Arial Narrow" pitchFamily="34" charset="0"/>
              </a:rPr>
              <a:t>!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53067E-241C-7C44-B4F0-E98ED81EC93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9C7BCC-8B94-C54C-BEA1-643CE218C0CE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274541" y="781372"/>
            <a:ext cx="4816274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друго </a:t>
            </a:r>
            <a:b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</a:b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се случува на факултет?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726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8BC1779-A489-F846-86BA-C41552C38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3" y="377036"/>
            <a:ext cx="3749719" cy="206136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21483" y="2738082"/>
            <a:ext cx="4416735" cy="37428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mk-MK" sz="2200" dirty="0">
                <a:latin typeface="Arial Narrow" pitchFamily="34" charset="0"/>
              </a:rPr>
              <a:t>Ќе бидете опкружени со луѓе што размислуваат слично и што се паметни.</a:t>
            </a:r>
            <a:endParaRPr lang="en-US" sz="2200" dirty="0">
              <a:latin typeface="Arial Narrow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ru-RU" sz="2200" dirty="0">
                <a:latin typeface="Arial Narrow" pitchFamily="34" charset="0"/>
              </a:rPr>
              <a:t>Ќе сте</a:t>
            </a:r>
            <a:r>
              <a:rPr lang="mk-MK" sz="2200" dirty="0">
                <a:latin typeface="Arial Narrow" pitchFamily="34" charset="0"/>
              </a:rPr>
              <a:t>к</a:t>
            </a:r>
            <a:r>
              <a:rPr lang="ru-RU" sz="2200" dirty="0">
                <a:latin typeface="Arial Narrow" pitchFamily="34" charset="0"/>
              </a:rPr>
              <a:t>нете љубопитни, толерантни и разновидни пријатели.</a:t>
            </a:r>
          </a:p>
          <a:p>
            <a:pPr marL="342900" indent="-342900">
              <a:lnSpc>
                <a:spcPct val="100000"/>
              </a:lnSpc>
              <a:buBlip>
                <a:blip r:embed="rId5"/>
              </a:buBlip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Blip>
                <a:blip r:embed="rId5"/>
              </a:buBlip>
            </a:pPr>
            <a:r>
              <a:rPr lang="ru-RU" sz="2200" dirty="0">
                <a:latin typeface="Arial Narrow" pitchFamily="34" charset="0"/>
              </a:rPr>
              <a:t>Исто така, многу е веројатно дека ќе ја пронајдете и вистинската </a:t>
            </a:r>
            <a:br>
              <a:rPr lang="ru-RU" sz="2200" dirty="0">
                <a:latin typeface="Arial Narrow" pitchFamily="34" charset="0"/>
              </a:rPr>
            </a:br>
            <a:r>
              <a:rPr lang="ru-RU" sz="2200" dirty="0">
                <a:latin typeface="Arial Narrow" pitchFamily="34" charset="0"/>
              </a:rPr>
              <a:t>личност со која ќе стапите во брак!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219" y="2741583"/>
            <a:ext cx="4305782" cy="415523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46C724-094E-B642-BFFB-CDDB944E2D6C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8C6A39-5ED5-F048-A9E0-CE882A487466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520647" y="885066"/>
            <a:ext cx="3210696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</a:t>
            </a: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друго?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886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934AB36-832F-E64E-B631-CFB734BB1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36" y="-152400"/>
            <a:ext cx="6649545" cy="32102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D87509-C226-E74C-BD2F-67C8971B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812" y="2549204"/>
            <a:ext cx="4011690" cy="4303450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FE0B4646-8138-9140-B8DF-7ED21F14B8A2}"/>
              </a:ext>
            </a:extLst>
          </p:cNvPr>
          <p:cNvSpPr/>
          <p:nvPr/>
        </p:nvSpPr>
        <p:spPr>
          <a:xfrm>
            <a:off x="816431" y="3174048"/>
            <a:ext cx="3871898" cy="4614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FB6BDC33-4B9F-634F-95DA-4145C570A039}"/>
              </a:ext>
            </a:extLst>
          </p:cNvPr>
          <p:cNvSpPr/>
          <p:nvPr/>
        </p:nvSpPr>
        <p:spPr>
          <a:xfrm>
            <a:off x="2645681" y="3855058"/>
            <a:ext cx="2042647" cy="401351"/>
          </a:xfrm>
          <a:prstGeom prst="roundRect">
            <a:avLst/>
          </a:prstGeom>
          <a:solidFill>
            <a:srgbClr val="FFF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CE6CA7D-26C7-AA46-B222-64B15AF822BE}"/>
              </a:ext>
            </a:extLst>
          </p:cNvPr>
          <p:cNvSpPr/>
          <p:nvPr/>
        </p:nvSpPr>
        <p:spPr>
          <a:xfrm>
            <a:off x="442452" y="4507193"/>
            <a:ext cx="4245877" cy="776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dirty="0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7371133-7A66-A547-8676-22DADC5F62D8}"/>
              </a:ext>
            </a:extLst>
          </p:cNvPr>
          <p:cNvSpPr/>
          <p:nvPr/>
        </p:nvSpPr>
        <p:spPr>
          <a:xfrm>
            <a:off x="2645681" y="5510176"/>
            <a:ext cx="2042648" cy="415744"/>
          </a:xfrm>
          <a:prstGeom prst="roundRect">
            <a:avLst/>
          </a:prstGeom>
          <a:solidFill>
            <a:srgbClr val="FFF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953B30-A96F-5A43-9F59-8AD964081814}"/>
              </a:ext>
            </a:extLst>
          </p:cNvPr>
          <p:cNvSpPr txBox="1">
            <a:spLocks/>
          </p:cNvSpPr>
          <p:nvPr/>
        </p:nvSpPr>
        <p:spPr>
          <a:xfrm>
            <a:off x="442453" y="3166037"/>
            <a:ext cx="4268444" cy="2905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indent="0">
              <a:spcBef>
                <a:spcPts val="1200"/>
              </a:spcBef>
            </a:pPr>
            <a:r>
              <a:rPr lang="mk-MK" sz="2200" dirty="0">
                <a:latin typeface="Arial Narrow" pitchFamily="34" charset="0"/>
              </a:rPr>
              <a:t>      Дали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 уште ќе бидете среќни</a:t>
            </a:r>
            <a:r>
              <a:rPr lang="en-GB" sz="2200" dirty="0">
                <a:latin typeface="Arial Narrow" pitchFamily="34" charset="0"/>
              </a:rPr>
              <a:t>?</a:t>
            </a:r>
          </a:p>
          <a:p>
            <a:pPr>
              <a:lnSpc>
                <a:spcPts val="26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ts val="2600"/>
              </a:lnSpc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>
              <a:lnSpc>
                <a:spcPts val="26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ts val="2600"/>
              </a:lnSpc>
            </a:pPr>
            <a:r>
              <a:rPr lang="mk-MK" sz="2200" dirty="0">
                <a:latin typeface="Arial Narrow" pitchFamily="34" charset="0"/>
              </a:rPr>
              <a:t>Дали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 уште ќе се среќавате со вашите најдобри пријатели</a:t>
            </a:r>
            <a:r>
              <a:rPr lang="en-GB" sz="2200" dirty="0">
                <a:latin typeface="Arial Narrow" pitchFamily="34" charset="0"/>
              </a:rPr>
              <a:t>?</a:t>
            </a: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en-US" sz="1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>
              <a:lnSpc>
                <a:spcPts val="2600"/>
              </a:lnSpc>
              <a:spcBef>
                <a:spcPts val="0"/>
              </a:spcBef>
            </a:pPr>
            <a:r>
              <a:rPr lang="mk-MK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ДА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!</a:t>
            </a:r>
          </a:p>
          <a:p>
            <a:pPr>
              <a:lnSpc>
                <a:spcPts val="26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FC39C1-39D8-6E4E-BF6B-E2B2B2069E7D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EF29C52-3807-F143-BA35-A4D87972A0EB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35000" y="849211"/>
            <a:ext cx="5448300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Што се случува </a:t>
            </a:r>
          </a:p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 завршување на факултет или на средно стручно образование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500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4881716" y="1059361"/>
            <a:ext cx="3758205" cy="1441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mk-MK" sz="2200" b="1" dirty="0">
                <a:latin typeface="Arial Narrow" pitchFamily="34" charset="0"/>
              </a:rPr>
              <a:t>„</a:t>
            </a:r>
            <a:r>
              <a:rPr lang="ru-RU" sz="2200" b="1" dirty="0">
                <a:latin typeface="Arial Narrow" pitchFamily="34" charset="0"/>
              </a:rPr>
              <a:t>Изберете работа што ја сакате и никогаш нема да мора да работите ниту еден единствен ден во животот!</a:t>
            </a:r>
            <a:r>
              <a:rPr lang="en-GB" sz="2200" b="1" dirty="0">
                <a:latin typeface="Arial Narrow" pitchFamily="34" charset="0"/>
              </a:rPr>
              <a:t>” 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8DB733-96DB-B84B-89CB-45B9A03E5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82" y="248292"/>
            <a:ext cx="4539919" cy="241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E8D2CB-C3B5-D748-9576-6E5D3BC2F5AF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95022C-75E8-344A-8782-103E78A5DBC2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6D6B36-6CF0-4F29-BC3D-29ECFA0433B6}"/>
              </a:ext>
            </a:extLst>
          </p:cNvPr>
          <p:cNvGrpSpPr/>
          <p:nvPr/>
        </p:nvGrpSpPr>
        <p:grpSpPr>
          <a:xfrm>
            <a:off x="552571" y="2665206"/>
            <a:ext cx="4019429" cy="4119836"/>
            <a:chOff x="552571" y="2665206"/>
            <a:chExt cx="4019429" cy="411983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7FF5595-E599-2348-8ED5-52903ACF9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571" y="2665206"/>
              <a:ext cx="3840525" cy="41198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2115" y="2775785"/>
              <a:ext cx="2879885" cy="141523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mk-MK" sz="2200" i="1" dirty="0">
                  <a:latin typeface="Arial Narrow" pitchFamily="34" charset="0"/>
                </a:rPr>
                <a:t>Не можам да дочекам да дојде петок!</a:t>
              </a:r>
              <a:endParaRPr lang="en-US" sz="2200" i="1" dirty="0">
                <a:latin typeface="Arial Narrow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DED57C-9880-48A6-BAAD-1CC6F8E7D35A}"/>
              </a:ext>
            </a:extLst>
          </p:cNvPr>
          <p:cNvGrpSpPr/>
          <p:nvPr/>
        </p:nvGrpSpPr>
        <p:grpSpPr>
          <a:xfrm>
            <a:off x="3251200" y="2759093"/>
            <a:ext cx="5388721" cy="4025949"/>
            <a:chOff x="3251200" y="2759093"/>
            <a:chExt cx="5388721" cy="402594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DD87509-C226-E74C-BD2F-67C8971B7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200" y="2759093"/>
              <a:ext cx="5388721" cy="40259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240999" y="2826530"/>
              <a:ext cx="2551019" cy="100584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mk-MK" sz="2200" i="1" dirty="0">
                  <a:latin typeface="Arial Narrow" pitchFamily="34" charset="0"/>
                </a:rPr>
                <a:t>Ги сакам понеделниците</a:t>
              </a:r>
              <a:r>
                <a:rPr lang="en-US" sz="2200" i="1" dirty="0">
                  <a:latin typeface="Arial Narrow" pitchFamily="34" charset="0"/>
                </a:rPr>
                <a:t>!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496376" y="994556"/>
            <a:ext cx="3952913" cy="12865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Добри кариери, не само добри работи!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74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54DEB5-2516-374A-AFC5-4D861E6B5140}"/>
              </a:ext>
            </a:extLst>
          </p:cNvPr>
          <p:cNvSpPr txBox="1">
            <a:spLocks/>
          </p:cNvSpPr>
          <p:nvPr/>
        </p:nvSpPr>
        <p:spPr>
          <a:xfrm>
            <a:off x="990165" y="3170586"/>
            <a:ext cx="7614338" cy="34391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200"/>
              </a:spcBef>
            </a:pPr>
            <a:r>
              <a:rPr lang="mk-MK" sz="2200" b="1" dirty="0">
                <a:latin typeface="Arial Narrow" pitchFamily="34" charset="0"/>
              </a:rPr>
              <a:t>Ќе добиете: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Blip>
                <a:blip r:embed="rId4"/>
              </a:buBlip>
            </a:pPr>
            <a:r>
              <a:rPr lang="mk-MK" sz="2200" dirty="0">
                <a:latin typeface="Arial Narrow" panose="020B0604020202020204" pitchFamily="34" charset="0"/>
              </a:rPr>
              <a:t>неколку добри години поминати со забава и со воспоставени доживотни пријателства со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mk-MK" sz="2200" dirty="0">
                <a:latin typeface="Arial Narrow" pitchFamily="34" charset="0"/>
              </a:rPr>
              <a:t>интересни луѓе</a:t>
            </a:r>
            <a:r>
              <a:rPr lang="en-US" sz="2200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lvl="1" indent="-342900">
              <a:spcBef>
                <a:spcPct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супер кариера со тоа што ќе го работите тоа што го сакате и згора на с</a:t>
            </a:r>
            <a:r>
              <a:rPr lang="en-US" sz="2200" dirty="0">
                <a:latin typeface="Arial Narrow" pitchFamily="34" charset="0"/>
              </a:rPr>
              <a:t>è</a:t>
            </a:r>
            <a:r>
              <a:rPr lang="mk-MK" sz="2200" dirty="0">
                <a:latin typeface="Arial Narrow" pitchFamily="34" charset="0"/>
              </a:rPr>
              <a:t>, ќе бидете платени за тоа</a:t>
            </a:r>
            <a:endParaRPr lang="en-US" sz="2200" dirty="0">
              <a:latin typeface="Arial Narrow" pitchFamily="34" charset="0"/>
            </a:endParaRPr>
          </a:p>
          <a:p>
            <a:pPr marL="0" lvl="1">
              <a:spcBef>
                <a:spcPct val="0"/>
              </a:spcBef>
            </a:pPr>
            <a:endParaRPr lang="en-US" sz="2200" dirty="0">
              <a:latin typeface="Arial Narrow" pitchFamily="34" charset="0"/>
            </a:endParaRPr>
          </a:p>
          <a:p>
            <a:pPr marL="342900" lvl="1" indent="-342900">
              <a:spcBef>
                <a:spcPct val="0"/>
              </a:spcBef>
              <a:buBlip>
                <a:blip r:embed="rId4"/>
              </a:buBlip>
            </a:pPr>
            <a:r>
              <a:rPr lang="mk-MK" sz="2200" dirty="0">
                <a:latin typeface="Arial Narrow" pitchFamily="34" charset="0"/>
              </a:rPr>
              <a:t>добра заработка за да си овозможите добар живот</a:t>
            </a:r>
            <a:endParaRPr lang="en-US" sz="2200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endParaRPr lang="en-US" sz="22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90CC07-6B50-BB47-8F3D-13A4A73E2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70" y="201110"/>
            <a:ext cx="5795250" cy="29694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F6E9FB-9DEC-3347-B0B9-BDA942EA16A2}"/>
              </a:ext>
            </a:extLst>
          </p:cNvPr>
          <p:cNvSpPr txBox="1">
            <a:spLocks/>
          </p:cNvSpPr>
          <p:nvPr/>
        </p:nvSpPr>
        <p:spPr>
          <a:xfrm>
            <a:off x="5974778" y="248292"/>
            <a:ext cx="2622811" cy="2834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ЛЕКЦИЈА 1</a:t>
            </a:r>
            <a:r>
              <a:rPr lang="en-US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: </a:t>
            </a:r>
            <a:r>
              <a:rPr lang="mk-MK" sz="900" dirty="0">
                <a:latin typeface="Arial Narrow" panose="020B0604020202020204" pitchFamily="34" charset="0"/>
                <a:cs typeface="Arial Narrow" panose="020B0604020202020204" pitchFamily="34" charset="0"/>
              </a:rPr>
              <a:t>ОБРАЗОВАНИЕТО ОВОЗМОЖУВА ДА СЕ ИСПОЛНАТ СОНИШТАТА</a:t>
            </a:r>
            <a:endParaRPr lang="en-US" sz="9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C05CB8-360E-CC42-917E-6D7B9D9CC0FD}"/>
              </a:ext>
            </a:extLst>
          </p:cNvPr>
          <p:cNvSpPr txBox="1">
            <a:spLocks/>
          </p:cNvSpPr>
          <p:nvPr/>
        </p:nvSpPr>
        <p:spPr>
          <a:xfrm>
            <a:off x="8639921" y="248292"/>
            <a:ext cx="221581" cy="283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6E592E-ECFF-7A44-A42F-34403F2092DD}"/>
              </a:ext>
            </a:extLst>
          </p:cNvPr>
          <p:cNvSpPr txBox="1">
            <a:spLocks/>
          </p:cNvSpPr>
          <p:nvPr/>
        </p:nvSpPr>
        <p:spPr>
          <a:xfrm>
            <a:off x="610786" y="865206"/>
            <a:ext cx="4591134" cy="1785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Зошто ќе го </a:t>
            </a:r>
            <a:r>
              <a:rPr lang="mk-MK" b="1" dirty="0">
                <a:solidFill>
                  <a:srgbClr val="FF0000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САКАТЕ</a:t>
            </a:r>
            <a:r>
              <a:rPr lang="en-US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 </a:t>
            </a:r>
            <a:r>
              <a:rPr lang="mk-MK" b="1" dirty="0">
                <a:solidFill>
                  <a:schemeClr val="bg1"/>
                </a:solidFill>
                <a:latin typeface="SUNN Line" panose="020B0806030504020204" pitchFamily="34" charset="77"/>
                <a:cs typeface="SUNN Line" panose="020B0806030504020204" pitchFamily="34" charset="77"/>
              </a:rPr>
              <a:t>понатамошното образование?</a:t>
            </a:r>
            <a:endParaRPr lang="en-US" b="1" dirty="0">
              <a:solidFill>
                <a:schemeClr val="bg1"/>
              </a:solidFill>
              <a:latin typeface="SUNN Line" panose="020B0806030504020204" pitchFamily="34" charset="77"/>
              <a:cs typeface="SUNN Line" panose="020B0806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825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877</Words>
  <Application>Microsoft Office PowerPoint</Application>
  <PresentationFormat>On-screen Show (4:3)</PresentationFormat>
  <Paragraphs>174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Образованието овозможува да се исполнат соништата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Makes  Dreams Come True</dc:title>
  <dc:creator>Microsoft Office User</dc:creator>
  <cp:lastModifiedBy>Renata</cp:lastModifiedBy>
  <cp:revision>188</cp:revision>
  <cp:lastPrinted>2018-12-02T17:44:48Z</cp:lastPrinted>
  <dcterms:created xsi:type="dcterms:W3CDTF">2018-11-29T16:11:04Z</dcterms:created>
  <dcterms:modified xsi:type="dcterms:W3CDTF">2019-02-04T11:34:39Z</dcterms:modified>
</cp:coreProperties>
</file>