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337"/>
    <a:srgbClr val="D6ECEA"/>
    <a:srgbClr val="F5B1A6"/>
    <a:srgbClr val="F0F1B9"/>
    <a:srgbClr val="FFFF47"/>
    <a:srgbClr val="F8D899"/>
    <a:srgbClr val="FFF9C8"/>
    <a:srgbClr val="212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85867" autoAdjust="0"/>
  </p:normalViewPr>
  <p:slideViewPr>
    <p:cSldViewPr snapToGrid="0" snapToObjects="1">
      <p:cViewPr varScale="1">
        <p:scale>
          <a:sx n="76" d="100"/>
          <a:sy n="76" d="100"/>
        </p:scale>
        <p:origin x="201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880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649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31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51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414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0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975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6132" y="1065665"/>
            <a:ext cx="1941520" cy="654276"/>
          </a:xfrm>
        </p:spPr>
        <p:txBody>
          <a:bodyPr>
            <a:no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2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57" y="2479877"/>
            <a:ext cx="4898571" cy="1780108"/>
          </a:xfrm>
        </p:spPr>
        <p:txBody>
          <a:bodyPr anchor="ctr">
            <a:norm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Развоен ум</a:t>
            </a:r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8DA1129B-0603-0F42-A8B7-0CA0803E9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3749719" cy="2061364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8E769F6A-D444-D84E-925C-2E04C67511F6}"/>
              </a:ext>
            </a:extLst>
          </p:cNvPr>
          <p:cNvSpPr/>
          <p:nvPr/>
        </p:nvSpPr>
        <p:spPr>
          <a:xfrm>
            <a:off x="874880" y="4419812"/>
            <a:ext cx="5261000" cy="9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21483" y="824366"/>
            <a:ext cx="341238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Развоен 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926157" y="3418490"/>
            <a:ext cx="5390667" cy="195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mk-MK" sz="2200" dirty="0">
                <a:latin typeface="Arial Narrow" pitchFamily="34" charset="0"/>
              </a:rPr>
              <a:t>Сега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откривте една од најголемите тајни на </a:t>
            </a:r>
            <a:r>
              <a:rPr lang="mk-MK" sz="2400" dirty="0">
                <a:latin typeface="Arial Narrow" pitchFamily="34" charset="0"/>
              </a:rPr>
              <a:t>УСПЕХОТ</a:t>
            </a:r>
            <a:r>
              <a:rPr lang="mk-MK" sz="2200" dirty="0">
                <a:latin typeface="Arial Narrow" pitchFamily="34" charset="0"/>
              </a:rPr>
              <a:t> и на тоа да се биде </a:t>
            </a:r>
            <a:r>
              <a:rPr lang="mk-MK" sz="2400" dirty="0">
                <a:latin typeface="Arial Narrow" pitchFamily="34" charset="0"/>
              </a:rPr>
              <a:t>ПАМЕТЕН</a:t>
            </a:r>
            <a:r>
              <a:rPr lang="en-US" sz="2200" dirty="0">
                <a:latin typeface="Arial Narrow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Дали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ВИЕ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сте подготвени да го прифатите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РАЗВОЈНИОТ УМ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194AFBD9-FF28-B741-8BE6-D00EDF05C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71" y="3438331"/>
            <a:ext cx="2419631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90D2F87-B166-6449-81B2-08CD482B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216395"/>
            <a:ext cx="6127598" cy="20613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E1DD7A-04EB-D846-8FDD-A2AE87C0C5A7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53221DF-80FF-4D4C-912A-DF10248402E6}"/>
              </a:ext>
            </a:extLst>
          </p:cNvPr>
          <p:cNvSpPr txBox="1">
            <a:spLocks/>
          </p:cNvSpPr>
          <p:nvPr/>
        </p:nvSpPr>
        <p:spPr>
          <a:xfrm>
            <a:off x="630746" y="743897"/>
            <a:ext cx="5134767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3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 Развоен 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AFFA458-4783-AF4B-A7BD-BDD062F30870}"/>
              </a:ext>
            </a:extLst>
          </p:cNvPr>
          <p:cNvSpPr txBox="1">
            <a:spLocks/>
          </p:cNvSpPr>
          <p:nvPr/>
        </p:nvSpPr>
        <p:spPr>
          <a:xfrm>
            <a:off x="421483" y="2665621"/>
            <a:ext cx="5553295" cy="195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Општо земено, врз основа на денешната лекција, себеси се сметате како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Некој со фиксен ум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Некој со развоен ум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Некој што некогаш има фиксен, а некогаш развоен ум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Кога имате фиксен ум? Зошто?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2C33B83-5181-814E-B090-7D953DDF5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264" y="2510119"/>
            <a:ext cx="2419631" cy="16763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7332449-654E-6A49-9479-DFD43BD55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264" y="3887943"/>
            <a:ext cx="2419631" cy="1676399"/>
          </a:xfrm>
          <a:prstGeom prst="rect">
            <a:avLst/>
          </a:prstGeom>
        </p:spPr>
      </p:pic>
      <p:pic>
        <p:nvPicPr>
          <p:cNvPr id="15" name="Graphic 9" descr="Pencil">
            <a:extLst>
              <a:ext uri="{FF2B5EF4-FFF2-40B4-BE49-F238E27FC236}">
                <a16:creationId xmlns:a16="http://schemas.microsoft.com/office/drawing/2014/main" xmlns="" id="{119C81C3-9603-40A8-B5FC-CC63B9AD1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38790" y="1393597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422787" y="2887132"/>
            <a:ext cx="7889940" cy="3015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Нашиот мозок</a:t>
            </a:r>
            <a:r>
              <a:rPr lang="mk-MK" sz="2200" dirty="0">
                <a:latin typeface="Arial Narrow" pitchFamily="34" charset="0"/>
              </a:rPr>
              <a:t> </a:t>
            </a:r>
            <a:r>
              <a:rPr lang="mk-MK" sz="2400" b="1" dirty="0">
                <a:solidFill>
                  <a:schemeClr val="accent1"/>
                </a:solidFill>
                <a:latin typeface="Arial Narrow" pitchFamily="34" charset="0"/>
              </a:rPr>
              <a:t>може да се менува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во текот на животот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Способноста за извршување на било која задача можеме да си ја подобриме ако </a:t>
            </a:r>
            <a:r>
              <a:rPr lang="ru-RU" sz="2400" b="1" dirty="0">
                <a:solidFill>
                  <a:schemeClr val="accent1"/>
                </a:solidFill>
                <a:latin typeface="Arial Narrow" pitchFamily="34" charset="0"/>
              </a:rPr>
              <a:t>вложув</a:t>
            </a:r>
            <a:r>
              <a:rPr lang="en-US" sz="2400" b="1" dirty="0">
                <a:solidFill>
                  <a:schemeClr val="accent1"/>
                </a:solidFill>
                <a:latin typeface="Arial Narrow" pitchFamily="34" charset="0"/>
              </a:rPr>
              <a:t>a</a:t>
            </a:r>
            <a:r>
              <a:rPr lang="ru-RU" sz="2400" b="1" dirty="0">
                <a:solidFill>
                  <a:schemeClr val="accent1"/>
                </a:solidFill>
                <a:latin typeface="Arial Narrow" pitchFamily="34" charset="0"/>
              </a:rPr>
              <a:t>ме доволно напор</a:t>
            </a: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Исто како и секој мускул во нашето тело,</a:t>
            </a: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 Narrow" pitchFamily="34" charset="0"/>
              </a:rPr>
              <a:t>и нашиот мозок може да се зајакне </a:t>
            </a: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преку справување со предизви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кувачки</a:t>
            </a: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 проблеми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mk-MK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</a:t>
            </a: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anose="020B0604020202020204" pitchFamily="34" charset="0"/>
              </a:rPr>
              <a:t>Ова е т</a:t>
            </a: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ајната на најуспешните луѓе: нивното</a:t>
            </a: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 Narrow" pitchFamily="34" charset="0"/>
              </a:rPr>
              <a:t>верување дека со напорно работење можат да успеат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43A844F-9CCA-1B44-9911-F01151160E3B}"/>
              </a:ext>
            </a:extLst>
          </p:cNvPr>
          <p:cNvSpPr txBox="1">
            <a:spLocks/>
          </p:cNvSpPr>
          <p:nvPr/>
        </p:nvSpPr>
        <p:spPr>
          <a:xfrm>
            <a:off x="459858" y="1001981"/>
            <a:ext cx="331347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9D377857-686F-AD48-B4DC-2A608BE1F3FB}"/>
              </a:ext>
            </a:extLst>
          </p:cNvPr>
          <p:cNvSpPr txBox="1">
            <a:spLocks/>
          </p:cNvSpPr>
          <p:nvPr/>
        </p:nvSpPr>
        <p:spPr>
          <a:xfrm>
            <a:off x="3000017" y="307308"/>
            <a:ext cx="1297855" cy="395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</a:t>
            </a:r>
            <a:r>
              <a:rPr lang="mk-MK" sz="1600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2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2FBE782-10CB-1744-9C74-F7D08DF8D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56" y="315735"/>
            <a:ext cx="3396509" cy="29309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17C0C27A-F897-4D2E-BA8C-557DE761AB45}"/>
              </a:ext>
            </a:extLst>
          </p:cNvPr>
          <p:cNvSpPr txBox="1">
            <a:spLocks/>
          </p:cNvSpPr>
          <p:nvPr/>
        </p:nvSpPr>
        <p:spPr>
          <a:xfrm>
            <a:off x="6127178" y="240051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CE6EF32-56EB-4191-B6F7-E666A4FB2486}"/>
              </a:ext>
            </a:extLst>
          </p:cNvPr>
          <p:cNvSpPr txBox="1">
            <a:spLocks/>
          </p:cNvSpPr>
          <p:nvPr/>
        </p:nvSpPr>
        <p:spPr>
          <a:xfrm>
            <a:off x="8749989" y="219078"/>
            <a:ext cx="312235" cy="2834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7780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8DA1129B-0603-0F42-A8B7-0CA0803E9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4884203" cy="2061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32162" y="887996"/>
            <a:ext cx="407092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Менторска активност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926157" y="3443204"/>
            <a:ext cx="7275698" cy="195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Оваа недела вие ќе се сретнете со вашите ученици што ги менторирате за да им дадете совет во врска со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3200" b="1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УМОВИТЕ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194AFBD9-FF28-B741-8BE6-D00EDF05C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300" y="4357358"/>
            <a:ext cx="2419631" cy="1676399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="" xmlns:a16="http://schemas.microsoft.com/office/drawing/2014/main" id="{62C33B83-5181-814E-B090-7D953DDF5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53" y="4357358"/>
            <a:ext cx="2419631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1AAAC7-2C1E-1842-9469-FAC65349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4439033" cy="24403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1162289" y="3109231"/>
            <a:ext cx="7174887" cy="35004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На учениците што вие ги менторирате, со свои зборови ќе им кажете што сте научиле денеска (сите потребни материјали ги имате во вашата работна тетратка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Ќе разговарате и ќе читате нешто заедно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И ќе се забавувате, и ќе му помогнете на некој помал од вас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endParaRPr lang="en-US" sz="2200" dirty="0">
              <a:solidFill>
                <a:schemeClr val="accent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21482" y="1040395"/>
            <a:ext cx="403707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</a:t>
            </a: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ќе правите?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558261" y="248292"/>
            <a:ext cx="379263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pic>
        <p:nvPicPr>
          <p:cNvPr id="8" name="Imagen 25">
            <a:extLst>
              <a:ext uri="{FF2B5EF4-FFF2-40B4-BE49-F238E27FC236}">
                <a16:creationId xmlns="" xmlns:a16="http://schemas.microsoft.com/office/drawing/2014/main" id="{0933C67C-81C7-43C9-84B0-F040632A801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8452"/>
          <a:stretch/>
        </p:blipFill>
        <p:spPr bwMode="auto">
          <a:xfrm>
            <a:off x="6197097" y="821626"/>
            <a:ext cx="2550795" cy="1997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486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E2EE0AC-CE89-8C42-958A-3874CB013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43" y="217977"/>
            <a:ext cx="4516247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61660" y="787639"/>
            <a:ext cx="3513051" cy="1286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Големата тајна на успехот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A38C682F-F04F-0D48-A8A4-A585658E74F2}"/>
              </a:ext>
            </a:extLst>
          </p:cNvPr>
          <p:cNvSpPr/>
          <p:nvPr/>
        </p:nvSpPr>
        <p:spPr>
          <a:xfrm>
            <a:off x="1150374" y="4768772"/>
            <a:ext cx="3433983" cy="756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1104022" y="3401263"/>
            <a:ext cx="5535064" cy="2451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Која е тајната на паметните и успешните луѓе</a:t>
            </a:r>
            <a:r>
              <a:rPr lang="en-US" sz="2200" dirty="0">
                <a:latin typeface="Arial Narrow" pitchFamily="34" charset="0"/>
              </a:rPr>
              <a:t>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Нивниот мозок 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ЕЛАСТИЧЕН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2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Добра вест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endParaRPr lang="mk-MK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И вашиот мозок е еластичен!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959280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5F02615-3B96-3042-AE9C-96F7B1788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709" y="4076738"/>
            <a:ext cx="427905" cy="427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5C3CD96-5011-3542-968F-2B7EC8FD5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681" y="4126166"/>
            <a:ext cx="3385447" cy="2021311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="" xmlns:a16="http://schemas.microsoft.com/office/drawing/2014/main" id="{73E53E1A-F87B-469A-8773-76254A64FF9A}"/>
              </a:ext>
            </a:extLst>
          </p:cNvPr>
          <p:cNvSpPr/>
          <p:nvPr/>
        </p:nvSpPr>
        <p:spPr>
          <a:xfrm rot="10468954">
            <a:off x="6795815" y="4632734"/>
            <a:ext cx="1442211" cy="193422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8CF4F432-84FD-4F84-8AF9-C256248AEE93}"/>
              </a:ext>
            </a:extLst>
          </p:cNvPr>
          <p:cNvSpPr/>
          <p:nvPr/>
        </p:nvSpPr>
        <p:spPr>
          <a:xfrm rot="10468954">
            <a:off x="6828798" y="4611843"/>
            <a:ext cx="1210687" cy="119436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BA0AA40B-0877-4633-8460-B9435E4087C5}"/>
              </a:ext>
            </a:extLst>
          </p:cNvPr>
          <p:cNvSpPr/>
          <p:nvPr/>
        </p:nvSpPr>
        <p:spPr>
          <a:xfrm>
            <a:off x="6104754" y="5525570"/>
            <a:ext cx="1442211" cy="193422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9B522BBA-3B95-4262-9F03-E1CD32A26EEA}"/>
              </a:ext>
            </a:extLst>
          </p:cNvPr>
          <p:cNvSpPr/>
          <p:nvPr/>
        </p:nvSpPr>
        <p:spPr>
          <a:xfrm>
            <a:off x="6283109" y="5619653"/>
            <a:ext cx="1210687" cy="119436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B5DB837-D4DE-7E4B-B45E-09017CFA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3749719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32996" y="819986"/>
            <a:ext cx="3634322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Еластичен мозок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332996" y="2706348"/>
            <a:ext cx="4519223" cy="2175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Го нарекуваме еластичен затоа што е растеглив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(нашиот мозок има способност да се менува – да се подобрува или да се влошува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низ нашиот живот).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Дали вашиот мозок ќе се менува кон подобро или кон полошо зависи од </a:t>
            </a:r>
            <a:r>
              <a:rPr lang="mk-MK" sz="2400" b="1" i="1" dirty="0">
                <a:solidFill>
                  <a:schemeClr val="accent2"/>
                </a:solidFill>
                <a:latin typeface="Arial Narrow" panose="020B0604020202020204" pitchFamily="34" charset="0"/>
              </a:rPr>
              <a:t>ВАС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007" y="2975491"/>
            <a:ext cx="4119304" cy="3883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245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D2719DC-4E88-1C43-BE1E-2460AF75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3749719" cy="2061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31198" y="893726"/>
            <a:ext cx="288689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Фиксен 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5AF66053-F5C5-8347-9635-E5F48A263CC0}"/>
              </a:ext>
            </a:extLst>
          </p:cNvPr>
          <p:cNvSpPr/>
          <p:nvPr/>
        </p:nvSpPr>
        <p:spPr>
          <a:xfrm>
            <a:off x="750582" y="6012894"/>
            <a:ext cx="3821418" cy="597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724776" y="2749704"/>
            <a:ext cx="4304210" cy="3072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Научниците порано веруваа дека капацитетот на нашиот мозок</a:t>
            </a:r>
            <a:r>
              <a:rPr lang="en-US" sz="2200" dirty="0">
                <a:latin typeface="Arial Narrow" pitchFamily="34" charset="0"/>
              </a:rPr>
              <a:t> (</a:t>
            </a:r>
            <a:r>
              <a:rPr lang="mk-MK" sz="2200" dirty="0">
                <a:latin typeface="Arial Narrow" pitchFamily="34" charset="0"/>
              </a:rPr>
              <a:t>колку сме паметни</a:t>
            </a:r>
            <a:r>
              <a:rPr lang="en-US" sz="2200" dirty="0">
                <a:latin typeface="Arial Narrow" pitchFamily="34" charset="0"/>
              </a:rPr>
              <a:t>) </a:t>
            </a:r>
            <a:r>
              <a:rPr lang="mk-MK" sz="2200" dirty="0">
                <a:latin typeface="Arial Narrow" pitchFamily="34" charset="0"/>
              </a:rPr>
              <a:t>е непроменлив и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фиксен</a:t>
            </a:r>
            <a:r>
              <a:rPr lang="en-US" sz="22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–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сме се родиле со определен капацитет и</a:t>
            </a:r>
          </a:p>
          <a:p>
            <a:pPr>
              <a:lnSpc>
                <a:spcPct val="100000"/>
              </a:lnSpc>
            </a:pP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ништо не можеме да направиме за да се промени тоа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Ова се вика </a:t>
            </a:r>
            <a:r>
              <a:rPr lang="mk-MK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„ФИКСЕН УМ“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D8A07B6-56AC-9541-B673-F0D2F8DD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41" y="1743297"/>
            <a:ext cx="5017910" cy="49526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660464A-C222-D945-A027-02A44A049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088" y="6161481"/>
            <a:ext cx="319483" cy="3194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11061B4D-32C9-D340-818B-BE1EB3E9C259}"/>
              </a:ext>
            </a:extLst>
          </p:cNvPr>
          <p:cNvSpPr txBox="1">
            <a:spLocks/>
          </p:cNvSpPr>
          <p:nvPr/>
        </p:nvSpPr>
        <p:spPr>
          <a:xfrm>
            <a:off x="6824982" y="2013031"/>
            <a:ext cx="2023169" cy="996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</a:t>
            </a:r>
            <a:b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можам да направам</a:t>
            </a:r>
            <a:r>
              <a:rPr lang="en-US" sz="2400" b="1" i="1" dirty="0">
                <a:solidFill>
                  <a:srgbClr val="212759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B282648-0F23-CA42-96E9-E1A8C13D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241109"/>
            <a:ext cx="3749719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94974" y="787295"/>
            <a:ext cx="288996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Развоен 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132735" y="2436055"/>
            <a:ext cx="4498259" cy="37819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Но, сега знаеме дека мозокот станува посилен и посилен </a:t>
            </a:r>
            <a:r>
              <a:rPr lang="mk-MK" sz="2200" b="1" dirty="0">
                <a:latin typeface="Arial Narrow" pitchFamily="34" charset="0"/>
              </a:rPr>
              <a:t>ако</a:t>
            </a:r>
            <a:r>
              <a:rPr lang="mk-MK" sz="2200" dirty="0">
                <a:latin typeface="Arial Narrow" pitchFamily="34" charset="0"/>
              </a:rPr>
              <a:t> постојано го предизвикуваме</a:t>
            </a:r>
            <a:r>
              <a:rPr lang="en-US" sz="2200" dirty="0">
                <a:latin typeface="Arial Narrow" pitchFamily="34" charset="0"/>
              </a:rPr>
              <a:t>.</a:t>
            </a:r>
            <a:endParaRPr lang="mk-MK" sz="2200" dirty="0">
              <a:latin typeface="Arial Narrow" pitchFamily="34" charset="0"/>
            </a:endParaRPr>
          </a:p>
          <a:p>
            <a:pPr lvl="0">
              <a:lnSpc>
                <a:spcPct val="100000"/>
              </a:lnSpc>
            </a:pPr>
            <a:endParaRPr lang="en-US" sz="1400" dirty="0">
              <a:latin typeface="Arial Narrow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А, мозокот </a:t>
            </a:r>
            <a:r>
              <a:rPr lang="mk-MK" sz="2200" dirty="0">
                <a:latin typeface="Arial Narrow" pitchFamily="34" charset="0"/>
              </a:rPr>
              <a:t>ќе стане послаб и послаб ако не му даваме да работи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Кога верувате дека вашиот мозок може да стане посилен и попаметен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тогаш имате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Ова значи: само од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ВАС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зависи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колку паметни сакате да бидете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 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0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153067E-241C-7C44-B4F0-E98ED81EC93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30635D0-F984-9A4A-93E1-978AFC0C3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048" y="3949817"/>
            <a:ext cx="6053559" cy="32353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B119368-CE5C-9341-8854-ACA5BC9B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121" y="1384568"/>
            <a:ext cx="6072184" cy="32374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6D2793E0-C97D-714F-B29E-A72416598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179" y="5248265"/>
            <a:ext cx="319483" cy="3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35C0D65-2D54-1B4B-AC57-297F67DD5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2" y="111211"/>
            <a:ext cx="5553296" cy="2850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51546" y="1054824"/>
            <a:ext cx="4569095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Дали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може да </a:t>
            </a:r>
            <a:b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бидете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попаметни отколку што 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сте сега?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44" y="1027240"/>
            <a:ext cx="3235677" cy="32274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846C724-094E-B642-BFFB-CDDB944E2D6C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2BF69735-A7BC-2348-B98F-57E6C5E660C0}"/>
              </a:ext>
            </a:extLst>
          </p:cNvPr>
          <p:cNvSpPr/>
          <p:nvPr/>
        </p:nvSpPr>
        <p:spPr>
          <a:xfrm>
            <a:off x="766917" y="3082454"/>
            <a:ext cx="3805082" cy="802548"/>
          </a:xfrm>
          <a:prstGeom prst="roundRect">
            <a:avLst/>
          </a:prstGeom>
          <a:solidFill>
            <a:srgbClr val="D6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6D165D98-B0BE-4043-A87F-8FEBB44F5A95}"/>
              </a:ext>
            </a:extLst>
          </p:cNvPr>
          <p:cNvSpPr/>
          <p:nvPr/>
        </p:nvSpPr>
        <p:spPr>
          <a:xfrm>
            <a:off x="2642615" y="4016523"/>
            <a:ext cx="1929383" cy="4686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71297CA9-DC24-A144-9086-EBBEEB6BDB2A}"/>
              </a:ext>
            </a:extLst>
          </p:cNvPr>
          <p:cNvSpPr/>
          <p:nvPr/>
        </p:nvSpPr>
        <p:spPr>
          <a:xfrm>
            <a:off x="751547" y="4609953"/>
            <a:ext cx="3820452" cy="1476000"/>
          </a:xfrm>
          <a:prstGeom prst="roundRect">
            <a:avLst/>
          </a:prstGeom>
          <a:solidFill>
            <a:srgbClr val="D6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804AC09-C6B0-E840-B20D-792C8B60166F}"/>
              </a:ext>
            </a:extLst>
          </p:cNvPr>
          <p:cNvSpPr txBox="1">
            <a:spLocks/>
          </p:cNvSpPr>
          <p:nvPr/>
        </p:nvSpPr>
        <p:spPr>
          <a:xfrm>
            <a:off x="751546" y="3050454"/>
            <a:ext cx="3938441" cy="31805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Да,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можете да бидете попаметни отколку што веќе сте</a:t>
            </a:r>
            <a:r>
              <a:rPr lang="en-US" sz="2200" dirty="0">
                <a:latin typeface="Arial Narrow" pitchFamily="34" charset="0"/>
              </a:rPr>
              <a:t>!</a:t>
            </a:r>
            <a:endParaRPr lang="mk-MK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mk-MK" sz="1500" dirty="0">
              <a:latin typeface="Arial Narrow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    Како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lvl="0">
              <a:lnSpc>
                <a:spcPct val="100000"/>
              </a:lnSpc>
            </a:pPr>
            <a:endParaRPr lang="mk-MK" sz="1200" dirty="0">
              <a:latin typeface="Arial Narrow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mk-MK" sz="2200" dirty="0">
                <a:latin typeface="Arial Narrow" pitchFamily="34" charset="0"/>
              </a:rPr>
              <a:t>Исто како што можете да го  зајакнете телото со вежбање на мускулите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можете да го зајакнете и мозокот ако го вежбате</a:t>
            </a:r>
            <a:r>
              <a:rPr lang="en-US" sz="2200" dirty="0">
                <a:latin typeface="Arial Narrow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DA0CD1B-966E-1D45-99FA-111F8686E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244" y="3927057"/>
            <a:ext cx="3396509" cy="29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29C785-50D9-4D4B-B13F-D93E0153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248292"/>
            <a:ext cx="5473706" cy="2345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46197" y="923701"/>
            <a:ext cx="488833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Пооптимистичен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8FC39C1-39D8-6E4E-BF6B-E2B2B2069E7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EF29C52-3807-F143-BA35-A4D87972A0EB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315E667-5430-8544-BC6F-3F15CA62D00A}"/>
              </a:ext>
            </a:extLst>
          </p:cNvPr>
          <p:cNvSpPr txBox="1">
            <a:spLocks/>
          </p:cNvSpPr>
          <p:nvPr/>
        </p:nvSpPr>
        <p:spPr>
          <a:xfrm>
            <a:off x="816430" y="3114115"/>
            <a:ext cx="7378534" cy="2451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itchFamily="34" charset="0"/>
              </a:rPr>
              <a:t>Еве уште една добра вест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Како што мозокот ви станува посилен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така учењето нови работи ви станува полесно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Така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задачите што порано ви изгледале тешки, ви стануваат многу лесни</a:t>
            </a:r>
            <a:r>
              <a:rPr lang="en-US" sz="2200" dirty="0">
                <a:latin typeface="Arial Narrow" pitchFamily="34" charset="0"/>
              </a:rPr>
              <a:t>!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Овој оптимизам соодветствува на тоа како функционира нашиот мозок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636C2B2-FCD7-894E-B12F-849DC6D3E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5121073" cy="20613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21483" y="3109703"/>
            <a:ext cx="4433459" cy="3435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Само помислете на некоја математичка задача која ви била тешка кога сте биле во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трето одделение.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Колку ви е сега лесна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Но тогаш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најверојатно сте мислеле дека ви е навистина тешка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556" y="762710"/>
            <a:ext cx="3511549" cy="311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859072" y="1032949"/>
            <a:ext cx="3755987" cy="1286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Веќе го знаете ова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A95022C-75E8-344A-8782-103E78A5DBC2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E1B8FA7-2D79-C24B-8FED-788F088D0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029" y="3740486"/>
            <a:ext cx="3510310" cy="31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4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1AAAC7-2C1E-1842-9469-FAC65349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3" y="377036"/>
            <a:ext cx="3749719" cy="2061363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0FB6CC6D-3119-DE4C-B7FF-2F0943B0A148}"/>
              </a:ext>
            </a:extLst>
          </p:cNvPr>
          <p:cNvSpPr/>
          <p:nvPr/>
        </p:nvSpPr>
        <p:spPr>
          <a:xfrm>
            <a:off x="926159" y="5076673"/>
            <a:ext cx="3596414" cy="5827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591970" y="2784775"/>
            <a:ext cx="5751293" cy="195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Не значи дека луѓето кои може да решат посложени математички задачи од вас</a:t>
            </a:r>
            <a:r>
              <a:rPr lang="en-US" sz="2200" dirty="0">
                <a:latin typeface="Arial Narrow" pitchFamily="34" charset="0"/>
              </a:rPr>
              <a:t>,</a:t>
            </a:r>
            <a:r>
              <a:rPr lang="mk-MK" sz="2200" dirty="0">
                <a:latin typeface="Arial Narrow" pitchFamily="34" charset="0"/>
              </a:rPr>
              <a:t> се и попаметни од вас</a:t>
            </a:r>
            <a:r>
              <a:rPr lang="en-US" sz="2200" dirty="0">
                <a:latin typeface="Arial Narrow" pitchFamily="34" charset="0"/>
              </a:rPr>
              <a:t>.</a:t>
            </a:r>
            <a:endParaRPr lang="mk-MK" sz="2200" dirty="0">
              <a:latin typeface="Arial Narrow" pitchFamily="34" charset="0"/>
            </a:endParaRPr>
          </a:p>
          <a:p>
            <a:pPr lvl="0">
              <a:lnSpc>
                <a:spcPct val="100000"/>
              </a:lnSpc>
            </a:pPr>
            <a:endParaRPr lang="mk-MK" sz="2200" dirty="0">
              <a:latin typeface="Arial Narrow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Тие само се мачеле со повеќе математички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задачи отколку што сте се мачеле вие. Тоа е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!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Ова се вика </a:t>
            </a:r>
            <a:r>
              <a:rPr lang="mk-MK" sz="2400" b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„РАЗВОЕН УМ</a:t>
            </a:r>
            <a:r>
              <a:rPr lang="en-US" sz="2400" b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48930" y="878898"/>
            <a:ext cx="292380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Развоен ум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2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РАЗВОЕН УМ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6FECB23-0F6F-C040-8AE1-6E8808562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737" y="2510119"/>
            <a:ext cx="2419631" cy="1676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42F2AFD-D7A2-0145-9CE9-0C5B8F965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737" y="3887943"/>
            <a:ext cx="241963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5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636</Words>
  <Application>Microsoft Office PowerPoint</Application>
  <PresentationFormat>On-screen Show (4:3)</PresentationFormat>
  <Paragraphs>123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SUNN Line</vt:lpstr>
      <vt:lpstr>Tema de Office</vt:lpstr>
      <vt:lpstr>Развоен ум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193</cp:revision>
  <cp:lastPrinted>2018-12-05T10:38:31Z</cp:lastPrinted>
  <dcterms:created xsi:type="dcterms:W3CDTF">2018-11-29T16:11:04Z</dcterms:created>
  <dcterms:modified xsi:type="dcterms:W3CDTF">2019-01-11T14:18:26Z</dcterms:modified>
</cp:coreProperties>
</file>