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6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337"/>
    <a:srgbClr val="00ACA9"/>
    <a:srgbClr val="FFF9C8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7" autoAdjust="0"/>
    <p:restoredTop sz="70771" autoAdjust="0"/>
  </p:normalViewPr>
  <p:slideViewPr>
    <p:cSldViewPr snapToGrid="0" snapToObjects="1">
      <p:cViewPr varScale="1">
        <p:scale>
          <a:sx n="59" d="100"/>
          <a:sy n="59" d="100"/>
        </p:scale>
        <p:origin x="165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1DC5-604E-424C-A244-304E50ED28D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F09-5352-CE4F-A5BB-8107D335B36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5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731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510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444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200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69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85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82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36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19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69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6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64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1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51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30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71BE-1910-0943-ADDF-06AF1C55543B}" type="datetimeFigureOut">
              <a:rPr lang="es-AR" smtClean="0"/>
              <a:t>11/1/2019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0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5114B64-8146-1D48-9ACF-ED780818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5628" y="1141301"/>
            <a:ext cx="1959902" cy="654276"/>
          </a:xfrm>
        </p:spPr>
        <p:txBody>
          <a:bodyPr>
            <a:normAutofit/>
          </a:bodyPr>
          <a:lstStyle/>
          <a:p>
            <a:r>
              <a:rPr lang="mk-MK" sz="28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 3</a:t>
            </a:r>
            <a:endParaRPr lang="es-AR" sz="28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3A036D8-44D7-5748-82DD-047A99423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57" y="2479877"/>
            <a:ext cx="4898571" cy="1780108"/>
          </a:xfrm>
        </p:spPr>
        <p:txBody>
          <a:bodyPr anchor="ctr">
            <a:noAutofit/>
          </a:bodyPr>
          <a:lstStyle/>
          <a:p>
            <a:r>
              <a:rPr lang="mk-MK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Развивање преку љубопитност</a:t>
            </a:r>
            <a:endParaRPr lang="en-US" sz="50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504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9174548F-682B-8E41-BA2A-0753CF112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4" y="377036"/>
            <a:ext cx="5221356" cy="24986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F9E1DD7A-04EB-D846-8FDD-A2AE87C0C5A7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754DD5C-38E0-A94E-9DBB-C33554819BC2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53221DF-80FF-4D4C-912A-DF10248402E6}"/>
              </a:ext>
            </a:extLst>
          </p:cNvPr>
          <p:cNvSpPr txBox="1">
            <a:spLocks/>
          </p:cNvSpPr>
          <p:nvPr/>
        </p:nvSpPr>
        <p:spPr>
          <a:xfrm>
            <a:off x="316563" y="1091071"/>
            <a:ext cx="4467476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Љубопитните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луѓе се среќни и успешни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AFFA458-4783-AF4B-A7BD-BDD062F30870}"/>
              </a:ext>
            </a:extLst>
          </p:cNvPr>
          <p:cNvSpPr txBox="1">
            <a:spLocks/>
          </p:cNvSpPr>
          <p:nvPr/>
        </p:nvSpPr>
        <p:spPr>
          <a:xfrm>
            <a:off x="369571" y="2957362"/>
            <a:ext cx="4621992" cy="1883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Луѓето кои со страст ги прават работите се среќни луѓе</a:t>
            </a:r>
            <a:r>
              <a:rPr lang="en-US" sz="2200" dirty="0"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Исто така, изгледаат многу паметно (и такви се)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C69202-A37B-4183-9558-14BAA2143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017" t="4416" r="3188"/>
          <a:stretch/>
        </p:blipFill>
        <p:spPr>
          <a:xfrm>
            <a:off x="5288895" y="592303"/>
            <a:ext cx="3308694" cy="35852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D4E000-506B-48EC-9BB6-3D2D7A007BE2}"/>
              </a:ext>
            </a:extLst>
          </p:cNvPr>
          <p:cNvSpPr/>
          <p:nvPr/>
        </p:nvSpPr>
        <p:spPr>
          <a:xfrm>
            <a:off x="398834" y="4855504"/>
            <a:ext cx="83560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Тоа не е така затоа што се тие нешто попосебни од вас! Просто, тие го сакаат тоа што го прават и тоа ги прави </a:t>
            </a:r>
            <a:r>
              <a:rPr lang="mk-MK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СРЕЌНИ</a:t>
            </a:r>
            <a:r>
              <a:rPr lang="en-US" sz="2200" b="1" dirty="0">
                <a:latin typeface="Arial Narrow" panose="020B0604020202020204" pitchFamily="34" charset="0"/>
              </a:rPr>
              <a:t>!</a:t>
            </a:r>
          </a:p>
          <a:p>
            <a:pPr algn="ctr"/>
            <a:endParaRPr lang="mk-MK" sz="2200" b="1" dirty="0">
              <a:solidFill>
                <a:srgbClr val="00B050"/>
              </a:solidFill>
              <a:latin typeface="Arial Narrow" panose="020B0604020202020204" pitchFamily="34" charset="0"/>
            </a:endParaRPr>
          </a:p>
          <a:p>
            <a:pPr algn="ctr"/>
            <a:r>
              <a:rPr lang="mk-MK" sz="2200" b="1" dirty="0">
                <a:solidFill>
                  <a:srgbClr val="00B050"/>
                </a:solidFill>
                <a:latin typeface="Arial Narrow" panose="020B0604020202020204" pitchFamily="34" charset="0"/>
              </a:rPr>
              <a:t>„</a:t>
            </a:r>
            <a:r>
              <a:rPr lang="ru-RU" sz="2200" b="1" dirty="0">
                <a:solidFill>
                  <a:srgbClr val="00B050"/>
                </a:solidFill>
                <a:latin typeface="Arial Narrow" pitchFamily="34" charset="0"/>
              </a:rPr>
              <a:t>Изберете работа што ја сакате и никогаш нема да мора да работите ниту еден единствен ден во животот!</a:t>
            </a:r>
            <a:r>
              <a:rPr lang="en-GB" sz="2200" b="1" dirty="0">
                <a:solidFill>
                  <a:srgbClr val="00B050"/>
                </a:solidFill>
                <a:latin typeface="Arial Narrow" pitchFamily="34" charset="0"/>
              </a:rPr>
              <a:t>” 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57382" y="755282"/>
            <a:ext cx="1679790" cy="48706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sz="1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Го најдов одговорот</a:t>
            </a:r>
            <a:r>
              <a:rPr lang="mk-MK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  <a:endParaRPr lang="en-U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041914" y="3120887"/>
            <a:ext cx="5102086" cy="30951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i="1" dirty="0">
                <a:latin typeface="Arial Narrow" pitchFamily="34" charset="0"/>
              </a:rPr>
              <a:t>„Јас не сум нешто особено талентиран</a:t>
            </a:r>
            <a:r>
              <a:rPr lang="en-US" sz="2200" b="1" i="1" dirty="0">
                <a:latin typeface="Arial Narrow" pitchFamily="34" charset="0"/>
              </a:rPr>
              <a:t>, </a:t>
            </a:r>
            <a:endParaRPr lang="mk-MK" sz="2200" b="1" i="1" dirty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mk-MK" sz="2200" b="1" i="1" dirty="0">
                <a:latin typeface="Arial Narrow" pitchFamily="34" charset="0"/>
              </a:rPr>
              <a:t>јас сум само страстно љубопитен</a:t>
            </a:r>
            <a:r>
              <a:rPr lang="en-US" sz="2200" b="1" i="1" dirty="0">
                <a:latin typeface="Arial Narrow" pitchFamily="34" charset="0"/>
              </a:rPr>
              <a:t>.”</a:t>
            </a: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Алберт Ајнштајн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00BEEA1-8DC1-D546-BD85-64ACE595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06" y="377035"/>
            <a:ext cx="4223365" cy="2288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08231" y="1029238"/>
            <a:ext cx="3511825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Љубопитни луѓе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E8D2CB-C3B5-D748-9576-6E5D3BC2F5A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81183CD-3A79-C946-9BFA-D8A63A4FE3FF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D334C7E-49B7-BA41-9C3E-DB0E6BB2A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30" y="2787072"/>
            <a:ext cx="3613728" cy="36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0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3E2D3E6F-8F31-9C40-8825-5CF7CA516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58" y="248292"/>
            <a:ext cx="5290283" cy="28780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7DB49F98-70C2-254A-AAC7-539A9190B175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79F7783-FDED-2B49-B836-83698A4235D1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345622" y="1033054"/>
            <a:ext cx="4396350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Прост рецепт за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да ја откриете вашата страст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42C9A3D1-5EEF-6644-A931-5181F8A8250C}"/>
              </a:ext>
            </a:extLst>
          </p:cNvPr>
          <p:cNvSpPr txBox="1">
            <a:spLocks/>
          </p:cNvSpPr>
          <p:nvPr/>
        </p:nvSpPr>
        <p:spPr>
          <a:xfrm>
            <a:off x="122502" y="3126326"/>
            <a:ext cx="8981742" cy="30159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Поставувајте </a:t>
            </a:r>
            <a:r>
              <a:rPr lang="mk-MK" sz="2400" b="1" dirty="0">
                <a:solidFill>
                  <a:srgbClr val="00B050"/>
                </a:solidFill>
                <a:latin typeface="Arial Narrow" pitchFamily="34" charset="0"/>
              </a:rPr>
              <a:t>откачени</a:t>
            </a:r>
            <a:r>
              <a:rPr lang="mk-MK" sz="2200" dirty="0">
                <a:latin typeface="Arial Narrow" pitchFamily="34" charset="0"/>
              </a:rPr>
              <a:t> прашања</a:t>
            </a:r>
            <a:r>
              <a:rPr lang="en-US" sz="2200" dirty="0">
                <a:latin typeface="Arial Narrow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400" b="1" dirty="0">
                <a:solidFill>
                  <a:srgbClr val="FF0000"/>
                </a:solidFill>
                <a:latin typeface="Arial Narrow" pitchFamily="34" charset="0"/>
              </a:rPr>
              <a:t>Експериментирајте</a:t>
            </a:r>
            <a:r>
              <a:rPr lang="mk-MK" sz="22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со нови идеи дури и ако имате </a:t>
            </a:r>
            <a:r>
              <a:rPr lang="mk-MK" sz="2400" b="1" dirty="0">
                <a:solidFill>
                  <a:srgbClr val="FF0000"/>
                </a:solidFill>
                <a:latin typeface="Arial Narrow" pitchFamily="34" charset="0"/>
              </a:rPr>
              <a:t>неуспех</a:t>
            </a:r>
            <a:r>
              <a:rPr lang="mk-MK" sz="2200" dirty="0">
                <a:latin typeface="Arial Narrow" pitchFamily="34" charset="0"/>
              </a:rPr>
              <a:t> што се повторува – учете од него.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Пробувајте работи и </a:t>
            </a:r>
            <a:r>
              <a:rPr lang="mk-MK" sz="2400" b="1" dirty="0">
                <a:solidFill>
                  <a:srgbClr val="00B0F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посветете им се некое време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, не мислете дека нешто нема да ви се допадне пред да го пробате и обидувајте се повеќе пати.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Едно нешто ќе води кон друго</a:t>
            </a:r>
            <a:r>
              <a:rPr lang="en-US" sz="2200" dirty="0">
                <a:latin typeface="Arial Narrow" pitchFamily="34" charset="0"/>
              </a:rPr>
              <a:t>… </a:t>
            </a:r>
            <a:r>
              <a:rPr lang="mk-MK" sz="2200" dirty="0">
                <a:latin typeface="Arial Narrow" pitchFamily="34" charset="0"/>
              </a:rPr>
              <a:t>Но, тоа ќе се случи само ако  вие дозволите да се случи.</a:t>
            </a:r>
            <a:endParaRPr lang="en-US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473BD0A-340A-A14D-A2BC-A4AD842B6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660" y="607060"/>
            <a:ext cx="3530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7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E819F3D-D29A-A84E-8275-C9D3FE01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679097" cy="2716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197286" y="406535"/>
            <a:ext cx="5696588" cy="16641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 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5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: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100000"/>
              </a:lnSpc>
            </a:pP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Дали си љубопитен-на?</a:t>
            </a:r>
            <a:endParaRPr lang="mk-MK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012A29-C420-F941-BDC1-C701EF6F720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79FE4CB-153A-174F-8859-7ADC7C6DE382}"/>
              </a:ext>
            </a:extLst>
          </p:cNvPr>
          <p:cNvSpPr txBox="1">
            <a:spLocks/>
          </p:cNvSpPr>
          <p:nvPr/>
        </p:nvSpPr>
        <p:spPr>
          <a:xfrm>
            <a:off x="5893874" y="2209803"/>
            <a:ext cx="3155674" cy="760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mk-MK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Дискусија: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На</a:t>
            </a: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к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ое животно едното око му е поголемо од целиот мозок?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07A199F-631C-464C-8E45-DA0ED73BF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" y="2716375"/>
            <a:ext cx="6311348" cy="3926455"/>
          </a:xfrm>
          <a:prstGeom prst="rect">
            <a:avLst/>
          </a:prstGeom>
        </p:spPr>
      </p:pic>
      <p:pic>
        <p:nvPicPr>
          <p:cNvPr id="12" name="Graphic 9" descr="Pencil">
            <a:extLst>
              <a:ext uri="{FF2B5EF4-FFF2-40B4-BE49-F238E27FC236}">
                <a16:creationId xmlns:a16="http://schemas.microsoft.com/office/drawing/2014/main" xmlns="" id="{119C81C3-9603-40A8-B5FC-CC63B9AD1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40556" y="1424585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2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E819F3D-D29A-A84E-8275-C9D3FE01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1" y="405743"/>
            <a:ext cx="3749717" cy="2061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46411" y="923222"/>
            <a:ext cx="3304477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Одговорот е..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012A29-C420-F941-BDC1-C701EF6F720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r>
          </a:p>
        </p:txBody>
      </p:sp>
      <p:pic>
        <p:nvPicPr>
          <p:cNvPr id="2050" name="Picture 2" descr="Image result for tarsier drawing cartoon">
            <a:extLst>
              <a:ext uri="{FF2B5EF4-FFF2-40B4-BE49-F238E27FC236}">
                <a16:creationId xmlns="" xmlns:a16="http://schemas.microsoft.com/office/drawing/2014/main" id="{A68FB972-2413-4F23-9153-37F638085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/>
        </p:blipFill>
        <p:spPr bwMode="auto">
          <a:xfrm>
            <a:off x="4200939" y="2305455"/>
            <a:ext cx="4717879" cy="39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5A0A62-2DFC-4AE7-AAC1-3E0F0C1FB8DB}"/>
              </a:ext>
            </a:extLst>
          </p:cNvPr>
          <p:cNvSpPr txBox="1"/>
          <p:nvPr/>
        </p:nvSpPr>
        <p:spPr>
          <a:xfrm>
            <a:off x="291548" y="2705082"/>
            <a:ext cx="390939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200" dirty="0">
                <a:latin typeface="Arial Narrow" pitchFamily="34" charset="0"/>
              </a:rPr>
              <a:t>Очите на тарсиерот се и поголеми и потешки од неговиот мозок. Тие се околу </a:t>
            </a:r>
            <a:r>
              <a:rPr lang="en-US" sz="2200" dirty="0">
                <a:latin typeface="Arial Narrow" pitchFamily="34" charset="0"/>
              </a:rPr>
              <a:t>1/12 </a:t>
            </a:r>
            <a:r>
              <a:rPr lang="mk-MK" sz="2200" dirty="0">
                <a:latin typeface="Arial Narrow" pitchFamily="34" charset="0"/>
              </a:rPr>
              <a:t>од неговата големина (вашите очи се околу </a:t>
            </a:r>
            <a:r>
              <a:rPr lang="en-US" sz="2200" dirty="0">
                <a:latin typeface="Arial Narrow" pitchFamily="34" charset="0"/>
              </a:rPr>
              <a:t>1/660 </a:t>
            </a:r>
            <a:r>
              <a:rPr lang="mk-MK" sz="2200" dirty="0">
                <a:latin typeface="Arial Narrow" pitchFamily="34" charset="0"/>
              </a:rPr>
              <a:t>од вашата големина</a:t>
            </a:r>
            <a:r>
              <a:rPr lang="en-US" sz="2200" dirty="0">
                <a:latin typeface="Arial Narrow" pitchFamily="34" charset="0"/>
              </a:rPr>
              <a:t>!)</a:t>
            </a:r>
            <a:r>
              <a:rPr lang="mk-MK" sz="2200" dirty="0">
                <a:latin typeface="Arial Narrow" pitchFamily="34" charset="0"/>
              </a:rPr>
              <a:t>.</a:t>
            </a:r>
            <a:endParaRPr lang="en-US" sz="2200" dirty="0">
              <a:latin typeface="Arial Narrow" pitchFamily="34" charset="0"/>
            </a:endParaRPr>
          </a:p>
          <a:p>
            <a:endParaRPr lang="en-US" sz="2200" dirty="0">
              <a:latin typeface="Arial Narrow" pitchFamily="34" charset="0"/>
            </a:endParaRPr>
          </a:p>
          <a:p>
            <a:r>
              <a:rPr lang="mk-MK" sz="2200" dirty="0">
                <a:latin typeface="Arial Narrow" pitchFamily="34" charset="0"/>
              </a:rPr>
              <a:t>Дали знаете дека има и други животни чиишто мозоци се помали од нивните очи? </a:t>
            </a:r>
          </a:p>
          <a:p>
            <a:r>
              <a:rPr lang="mk-MK" sz="2400" b="1" dirty="0">
                <a:solidFill>
                  <a:srgbClr val="FF0000"/>
                </a:solidFill>
                <a:latin typeface="Arial Narrow" pitchFamily="34" charset="0"/>
              </a:rPr>
              <a:t>Љубопитни ли сте сега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367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278297" y="3158689"/>
            <a:ext cx="4696666" cy="35745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3"/>
              </a:buBlip>
            </a:pPr>
            <a:r>
              <a:rPr lang="mk-MK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Сега, со друг ученик, меѓусебно ќе си ги откривате главните интереси.</a:t>
            </a: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3"/>
              </a:buBlip>
            </a:pPr>
            <a:r>
              <a:rPr lang="mk-MK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Тоа ќе ви помогне да дознаете различни работи за другиот што можеби не сте ги знаеле.</a:t>
            </a: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3"/>
              </a:buBlip>
            </a:pPr>
            <a:r>
              <a:rPr lang="mk-MK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Дискусија</a:t>
            </a:r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Што дознавте за интересите на </a:t>
            </a:r>
            <a:r>
              <a:rPr lang="mk-MK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другиот?</a:t>
            </a:r>
            <a:r>
              <a:rPr lang="en-US" sz="2400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00BEEA1-8DC1-D546-BD85-64ACE595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7" y="248292"/>
            <a:ext cx="6454123" cy="29103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744632" y="842536"/>
            <a:ext cx="5118672" cy="17975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6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:</a:t>
            </a:r>
            <a:endParaRPr lang="mk-MK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Откривање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на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интересите на друг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E8D2CB-C3B5-D748-9576-6E5D3BC2F5A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81183CD-3A79-C946-9BFA-D8A63A4FE3FF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41E7EEC-989F-2242-ABC4-FD6ADF841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564" y="2451689"/>
            <a:ext cx="4640436" cy="4281553"/>
          </a:xfrm>
          <a:prstGeom prst="rect">
            <a:avLst/>
          </a:prstGeom>
        </p:spPr>
      </p:pic>
      <p:pic>
        <p:nvPicPr>
          <p:cNvPr id="12" name="Graphic 9" descr="Pencil">
            <a:extLst>
              <a:ext uri="{FF2B5EF4-FFF2-40B4-BE49-F238E27FC236}">
                <a16:creationId xmlns:a16="http://schemas.microsoft.com/office/drawing/2014/main" xmlns="" id="{119C81C3-9603-40A8-B5FC-CC63B9AD1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25568" y="1811094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8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46439" y="1129129"/>
            <a:ext cx="3389455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Преглед на тоа што го учевме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42C9A3D1-5EEF-6644-A931-5181F8A8250C}"/>
              </a:ext>
            </a:extLst>
          </p:cNvPr>
          <p:cNvSpPr txBox="1">
            <a:spLocks/>
          </p:cNvSpPr>
          <p:nvPr/>
        </p:nvSpPr>
        <p:spPr>
          <a:xfrm>
            <a:off x="234201" y="2932304"/>
            <a:ext cx="8909799" cy="3774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Кога се буди нашата </a:t>
            </a:r>
            <a:r>
              <a:rPr lang="mk-MK" sz="2200" dirty="0" smtClean="0">
                <a:solidFill>
                  <a:schemeClr val="bg1"/>
                </a:solidFill>
                <a:latin typeface="Arial Narrow" pitchFamily="34" charset="0"/>
              </a:rPr>
              <a:t>љубопитност, 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мозокот лачи </a:t>
            </a:r>
            <a:r>
              <a:rPr lang="mk-MK" sz="2400" b="1" dirty="0">
                <a:solidFill>
                  <a:srgbClr val="FFC000"/>
                </a:solidFill>
                <a:latin typeface="Arial Narrow" pitchFamily="34" charset="0"/>
              </a:rPr>
              <a:t>хормони на среќа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Детската љубопитност може да си ја одржуваме доколку се обидуваме и </a:t>
            </a:r>
            <a:r>
              <a:rPr lang="mk-MK" sz="2400" b="1" dirty="0">
                <a:solidFill>
                  <a:srgbClr val="002060"/>
                </a:solidFill>
                <a:latin typeface="Arial Narrow" pitchFamily="34" charset="0"/>
              </a:rPr>
              <a:t>експериментираме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 со различни нешта 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– 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дури и нешта кои првично не ни биле многу интересни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Еден начин да се постигне ова е преку поставување многу, многу </a:t>
            </a:r>
            <a:r>
              <a:rPr lang="mk-MK" sz="2400" b="1" dirty="0">
                <a:solidFill>
                  <a:srgbClr val="C00000"/>
                </a:solidFill>
                <a:latin typeface="Arial Narrow" pitchFamily="34" charset="0"/>
              </a:rPr>
              <a:t>прашања</a:t>
            </a:r>
            <a:r>
              <a:rPr lang="mk-MK" sz="2200" b="1" dirty="0"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mk-MK" sz="2200" dirty="0">
                <a:latin typeface="Arial Narrow" pitchFamily="34" charset="0"/>
              </a:rPr>
              <a:t> 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преку вклучување во разговори со луѓе и преку дознавање на нивните интереси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400" b="1" dirty="0">
                <a:solidFill>
                  <a:srgbClr val="D84337"/>
                </a:solidFill>
                <a:latin typeface="Arial Narrow" pitchFamily="34" charset="0"/>
              </a:rPr>
              <a:t>Страста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 нема вас </a:t>
            </a:r>
            <a:r>
              <a:rPr lang="mk-MK" sz="2200" dirty="0" smtClean="0">
                <a:solidFill>
                  <a:schemeClr val="bg1"/>
                </a:solidFill>
                <a:latin typeface="Arial Narrow" pitchFamily="34" charset="0"/>
              </a:rPr>
              <a:t>да ве </a:t>
            </a:r>
            <a:r>
              <a:rPr lang="mk-MK" sz="2200" dirty="0">
                <a:solidFill>
                  <a:schemeClr val="bg1"/>
                </a:solidFill>
                <a:latin typeface="Arial Narrow" pitchFamily="34" charset="0"/>
              </a:rPr>
              <a:t>пронајде ако вие не почнете да истражувате и да експериментирате со милион работи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endParaRPr lang="en-US" sz="22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="" xmlns:a16="http://schemas.microsoft.com/office/drawing/2014/main" id="{A402DBA2-FF35-4E4C-B8A5-2F76FCB10E67}"/>
              </a:ext>
            </a:extLst>
          </p:cNvPr>
          <p:cNvSpPr txBox="1">
            <a:spLocks/>
          </p:cNvSpPr>
          <p:nvPr/>
        </p:nvSpPr>
        <p:spPr>
          <a:xfrm>
            <a:off x="2849216" y="334038"/>
            <a:ext cx="1293941" cy="395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k-MK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 3</a:t>
            </a:r>
            <a:endParaRPr lang="es-AR" sz="16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81183CD-3A79-C946-9BFA-D8A63A4FE3FF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4149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E819F3D-D29A-A84E-8275-C9D3FE017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5"/>
            <a:ext cx="4812985" cy="2061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75183" y="857190"/>
            <a:ext cx="3892878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Менторска активност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012A29-C420-F941-BDC1-C701EF6F720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</a:t>
            </a:r>
          </a:p>
        </p:txBody>
      </p:sp>
      <p:pic>
        <p:nvPicPr>
          <p:cNvPr id="12" name="Imagen 7">
            <a:extLst>
              <a:ext uri="{FF2B5EF4-FFF2-40B4-BE49-F238E27FC236}">
                <a16:creationId xmlns="" xmlns:a16="http://schemas.microsoft.com/office/drawing/2014/main" id="{341E7EEC-989F-2242-ABC4-FD6ADF841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917" y="1345478"/>
            <a:ext cx="3761083" cy="34702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79FE4CB-153A-174F-8859-7ADC7C6DE382}"/>
              </a:ext>
            </a:extLst>
          </p:cNvPr>
          <p:cNvSpPr txBox="1">
            <a:spLocks/>
          </p:cNvSpPr>
          <p:nvPr/>
        </p:nvSpPr>
        <p:spPr>
          <a:xfrm>
            <a:off x="421483" y="2754291"/>
            <a:ext cx="4991765" cy="28418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 smtClea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За оваа менторска активност нема да се сретнете со учениците што ги менторирате</a:t>
            </a:r>
            <a:r>
              <a:rPr lang="en-US" sz="2200" dirty="0" smtClea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  </a:t>
            </a:r>
          </a:p>
          <a:p>
            <a:pPr algn="ctr">
              <a:lnSpc>
                <a:spcPct val="100000"/>
              </a:lnSpc>
            </a:pPr>
            <a:endParaRPr lang="en-US" sz="2200" dirty="0">
              <a:solidFill>
                <a:prstClr val="black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 smtClea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Наместо тоа, со помош на двајца соученици од вашето одделение ќе подготвувате </a:t>
            </a:r>
            <a:r>
              <a:rPr lang="mk-MK" sz="2400" b="1" dirty="0" smtClean="0">
                <a:solidFill>
                  <a:srgbClr val="3366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постер за љубопитност</a:t>
            </a:r>
            <a:r>
              <a:rPr lang="en-US" sz="2400" b="1" dirty="0" smtClean="0">
                <a:solidFill>
                  <a:srgbClr val="3366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mk-MK" sz="2200" dirty="0" smtClea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што потоа ќе го споделите со одделението во кое учат учениците што ги менторирате. </a:t>
            </a:r>
            <a:endParaRPr lang="en-US" sz="2200" dirty="0" smtClean="0">
              <a:solidFill>
                <a:prstClr val="black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79FE4CB-153A-174F-8859-7ADC7C6DE382}"/>
              </a:ext>
            </a:extLst>
          </p:cNvPr>
          <p:cNvSpPr txBox="1">
            <a:spLocks/>
          </p:cNvSpPr>
          <p:nvPr/>
        </p:nvSpPr>
        <p:spPr>
          <a:xfrm>
            <a:off x="421483" y="5629433"/>
            <a:ext cx="7275698" cy="12285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 smtClean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Забавувајте се додека го подготвувате постерот! Наскоро, ќе ги мотивирате учениците од 5. одделение да станат пољубопитни и да ги следат своите страсти. Исто како вас!</a:t>
            </a:r>
            <a:endParaRPr lang="en-US" sz="2200" dirty="0">
              <a:solidFill>
                <a:prstClr val="black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1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0FA8CDF-5B9A-3446-B379-C93BFF31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0" y="377035"/>
            <a:ext cx="4745259" cy="248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60898" y="1079777"/>
            <a:ext cx="4055844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Љубопитност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2A4FD67-D73A-3D4C-8E3F-B05F188A78A4}"/>
              </a:ext>
            </a:extLst>
          </p:cNvPr>
          <p:cNvSpPr txBox="1">
            <a:spLocks/>
          </p:cNvSpPr>
          <p:nvPr/>
        </p:nvSpPr>
        <p:spPr>
          <a:xfrm>
            <a:off x="5959280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FAF578B-7DFA-A74A-A634-AF2D44853D1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93A99B8-2631-E245-9A11-B37F4CF2539E}"/>
              </a:ext>
            </a:extLst>
          </p:cNvPr>
          <p:cNvSpPr txBox="1">
            <a:spLocks/>
          </p:cNvSpPr>
          <p:nvPr/>
        </p:nvSpPr>
        <p:spPr>
          <a:xfrm>
            <a:off x="421482" y="3023655"/>
            <a:ext cx="8528554" cy="2451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mk-MK" sz="2200" b="1" dirty="0">
                <a:latin typeface="Arial Narrow" pitchFamily="34" charset="0"/>
                <a:cs typeface="Arial" pitchFamily="34" charset="0"/>
              </a:rPr>
              <a:t>Денес</a:t>
            </a:r>
            <a:r>
              <a:rPr lang="en-US" sz="22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mk-MK" sz="2200" b="1" dirty="0">
                <a:latin typeface="Arial Narrow" pitchFamily="34" charset="0"/>
                <a:cs typeface="Arial" pitchFamily="34" charset="0"/>
              </a:rPr>
              <a:t>ќе учиме за </a:t>
            </a:r>
            <a:r>
              <a:rPr lang="mk-MK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љубопитноста</a:t>
            </a:r>
            <a:r>
              <a:rPr lang="mk-MK" sz="2200" b="1" dirty="0">
                <a:latin typeface="Arial Narrow" pitchFamily="34" charset="0"/>
                <a:cs typeface="Arial" pitchFamily="34" charset="0"/>
              </a:rPr>
              <a:t> и</a:t>
            </a:r>
            <a:r>
              <a:rPr lang="en-US" sz="2200" b="1" dirty="0">
                <a:latin typeface="Arial Narrow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  <a:cs typeface="Arial" pitchFamily="34" charset="0"/>
              </a:rPr>
              <a:t>Што се случува во нашиот мозок кога сме многу љубопитни за </a:t>
            </a:r>
            <a:r>
              <a:rPr lang="mk-MK" sz="2200" dirty="0" smtClean="0">
                <a:latin typeface="Arial Narrow" pitchFamily="34" charset="0"/>
                <a:cs typeface="Arial" pitchFamily="34" charset="0"/>
              </a:rPr>
              <a:t>нешто?</a:t>
            </a:r>
            <a:endParaRPr lang="mk-MK" sz="2200" dirty="0">
              <a:latin typeface="Arial Narrow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Arial Narrow" pitchFamily="34" charset="0"/>
              <a:cs typeface="Arial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  <a:cs typeface="Arial" pitchFamily="34" charset="0"/>
              </a:rPr>
              <a:t>Што се случува кога конечно ќе го откриеме она за што сме </a:t>
            </a:r>
            <a:r>
              <a:rPr lang="mk-MK" sz="2200" dirty="0" smtClean="0">
                <a:latin typeface="Arial Narrow" pitchFamily="34" charset="0"/>
                <a:cs typeface="Arial" pitchFamily="34" charset="0"/>
              </a:rPr>
              <a:t>љубопитни?</a:t>
            </a:r>
            <a:endParaRPr lang="en-US" sz="2200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  <a:cs typeface="Arial" pitchFamily="34" charset="0"/>
              </a:rPr>
              <a:t>Зошто љубопитноста е исто толку важна колку и </a:t>
            </a:r>
            <a:r>
              <a:rPr lang="mk-MK" sz="2200" dirty="0" smtClean="0">
                <a:latin typeface="Arial Narrow" pitchFamily="34" charset="0"/>
                <a:cs typeface="Arial" pitchFamily="34" charset="0"/>
              </a:rPr>
              <a:t>интелигенцијата?</a:t>
            </a: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  <a:cs typeface="Arial" pitchFamily="34" charset="0"/>
              </a:rPr>
              <a:t>Како може да пронајдеме нешто за што </a:t>
            </a:r>
            <a:r>
              <a:rPr lang="mk-MK" sz="2400" b="1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ќе имаме страст </a:t>
            </a:r>
            <a:r>
              <a:rPr lang="mk-MK" sz="2200" dirty="0">
                <a:latin typeface="Arial Narrow" pitchFamily="34" charset="0"/>
                <a:cs typeface="Arial" pitchFamily="34" charset="0"/>
              </a:rPr>
              <a:t>преку користење на нашата </a:t>
            </a:r>
            <a:r>
              <a:rPr lang="mk-MK" sz="2200" dirty="0" smtClean="0">
                <a:latin typeface="Arial Narrow" pitchFamily="34" charset="0"/>
                <a:cs typeface="Arial" pitchFamily="34" charset="0"/>
              </a:rPr>
              <a:t>љубопитност</a:t>
            </a:r>
            <a:r>
              <a:rPr lang="mk-MK" sz="2200" dirty="0">
                <a:latin typeface="Arial Narrow" pitchFamily="34" charset="0"/>
                <a:cs typeface="Arial" pitchFamily="34" charset="0"/>
              </a:rPr>
              <a:t>?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="" xmlns:a16="http://schemas.microsoft.com/office/drawing/2014/main" id="{540C5A91-29C8-4A3C-855C-F40262F1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21" r="40301" b="56956"/>
          <a:stretch/>
        </p:blipFill>
        <p:spPr>
          <a:xfrm>
            <a:off x="6653719" y="886288"/>
            <a:ext cx="865762" cy="1360801"/>
          </a:xfrm>
          <a:prstGeom prst="rect">
            <a:avLst/>
          </a:prstGeom>
        </p:spPr>
      </p:pic>
      <p:pic>
        <p:nvPicPr>
          <p:cNvPr id="11" name="Imagen 6">
            <a:extLst>
              <a:ext uri="{FF2B5EF4-FFF2-40B4-BE49-F238E27FC236}">
                <a16:creationId xmlns="" xmlns:a16="http://schemas.microsoft.com/office/drawing/2014/main" id="{4836D491-91C0-4341-92AC-6A11F3618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8221" r="40301" b="56956"/>
          <a:stretch/>
        </p:blipFill>
        <p:spPr>
          <a:xfrm>
            <a:off x="7239000" y="1241373"/>
            <a:ext cx="865762" cy="1360801"/>
          </a:xfrm>
          <a:prstGeom prst="rect">
            <a:avLst/>
          </a:prstGeom>
        </p:spPr>
      </p:pic>
      <p:pic>
        <p:nvPicPr>
          <p:cNvPr id="12" name="Imagen 6">
            <a:extLst>
              <a:ext uri="{FF2B5EF4-FFF2-40B4-BE49-F238E27FC236}">
                <a16:creationId xmlns="" xmlns:a16="http://schemas.microsoft.com/office/drawing/2014/main" id="{54201183-C4A5-4E46-A2B4-0DF28A5457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8221" r="40301" b="56956"/>
          <a:stretch/>
        </p:blipFill>
        <p:spPr>
          <a:xfrm>
            <a:off x="6297038" y="1910399"/>
            <a:ext cx="865762" cy="1360801"/>
          </a:xfrm>
          <a:prstGeom prst="rect">
            <a:avLst/>
          </a:prstGeom>
        </p:spPr>
      </p:pic>
      <p:pic>
        <p:nvPicPr>
          <p:cNvPr id="13" name="Imagen 6">
            <a:extLst>
              <a:ext uri="{FF2B5EF4-FFF2-40B4-BE49-F238E27FC236}">
                <a16:creationId xmlns="" xmlns:a16="http://schemas.microsoft.com/office/drawing/2014/main" id="{70729FCB-C88C-405C-BB90-0476F144A6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8221" r="40301" b="56956"/>
          <a:stretch/>
        </p:blipFill>
        <p:spPr>
          <a:xfrm>
            <a:off x="5864157" y="1077599"/>
            <a:ext cx="865762" cy="13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335CB50-D03F-C846-8459-1BC79769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3" y="138224"/>
            <a:ext cx="5029848" cy="2647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33817" y="937522"/>
            <a:ext cx="4371373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Љубопитноста 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 мозокот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492385" y="2008930"/>
            <a:ext cx="4369117" cy="4321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mk-MK" sz="2200" b="1" dirty="0">
                <a:latin typeface="Arial Narrow" pitchFamily="34" charset="0"/>
              </a:rPr>
              <a:t>Кога сме лудо љубопитни за нешто</a:t>
            </a:r>
            <a:r>
              <a:rPr lang="en-US" sz="2200" b="1" dirty="0">
                <a:latin typeface="Arial Narrow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Нашиот мозок е жеден за одговорот што го бараме</a:t>
            </a:r>
            <a:r>
              <a:rPr lang="en-US" sz="2200" dirty="0">
                <a:latin typeface="Arial Narrow" pitchFamily="34" charset="0"/>
              </a:rPr>
              <a:t> (</a:t>
            </a:r>
            <a:r>
              <a:rPr lang="mk-MK" sz="2200" dirty="0">
                <a:latin typeface="Arial Narrow" pitchFamily="34" charset="0"/>
              </a:rPr>
              <a:t>исто како кога многу ни се јаде </a:t>
            </a:r>
            <a:r>
              <a:rPr lang="mk-MK" sz="24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чоколадо</a:t>
            </a:r>
            <a:r>
              <a:rPr lang="en-US" sz="2200" dirty="0">
                <a:latin typeface="Arial Narrow" pitchFamily="34" charset="0"/>
              </a:rPr>
              <a:t>)</a:t>
            </a:r>
            <a:r>
              <a:rPr lang="mk-MK" sz="2200" dirty="0"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Нема да се смириме с</a:t>
            </a:r>
            <a:r>
              <a:rPr lang="en-US" sz="2200" dirty="0">
                <a:latin typeface="Arial Narrow" pitchFamily="34" charset="0"/>
              </a:rPr>
              <a:t>è</a:t>
            </a:r>
            <a:r>
              <a:rPr lang="mk-MK" sz="2200" dirty="0">
                <a:latin typeface="Arial Narrow" pitchFamily="34" charset="0"/>
              </a:rPr>
              <a:t> додека не го откриеме одговорот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 </a:t>
            </a: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Кога ќе го пронајдеме одговорот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следи чувство на задоволство и во нашиот мозок се активира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системот за наградување.</a:t>
            </a:r>
            <a:endParaRPr lang="en-US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9" y="2984585"/>
            <a:ext cx="4178893" cy="34647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3ACD9500-B31A-9F4B-937A-6A01B9501E3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7AB5038-E3F5-E94B-B094-098E3ACEAAC5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245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84CACF1-FA33-6D45-85A2-81C7ED74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593"/>
            <a:ext cx="4847758" cy="260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87641" y="983429"/>
            <a:ext cx="4349299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Љубопитноста 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 моз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o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кот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693849" y="1295272"/>
            <a:ext cx="4414951" cy="3072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dirty="0">
                <a:latin typeface="Arial Narrow" pitchFamily="34" charset="0"/>
              </a:rPr>
              <a:t>Што се случува во нашиот мозок кога сме љубопитни</a:t>
            </a:r>
            <a:r>
              <a:rPr lang="en-US" sz="2200" b="1" dirty="0">
                <a:latin typeface="Arial Narrow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Кога сме љубопитни за нешто, се активира посебен дел во нашиот мозок и тој почнува да </a:t>
            </a:r>
            <a:r>
              <a:rPr lang="mk-MK" sz="2400" b="1" dirty="0">
                <a:solidFill>
                  <a:srgbClr val="FF0000"/>
                </a:solidFill>
                <a:latin typeface="Arial Narrow" pitchFamily="34" charset="0"/>
              </a:rPr>
              <a:t>светка</a:t>
            </a:r>
            <a:r>
              <a:rPr lang="en-US" sz="2200" dirty="0">
                <a:latin typeface="Arial Narrow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endParaRPr lang="en-US" sz="2200" b="1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Тоа е истиот дел што се активира кога сме среќни – тоа е </a:t>
            </a:r>
            <a:r>
              <a:rPr lang="mk-MK" sz="2400" b="1" dirty="0">
                <a:solidFill>
                  <a:srgbClr val="00B0F0"/>
                </a:solidFill>
                <a:latin typeface="Arial Narrow" pitchFamily="34" charset="0"/>
              </a:rPr>
              <a:t>системот за наградување</a:t>
            </a:r>
            <a:r>
              <a:rPr lang="mk-MK" sz="2200" b="1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во мозокот</a:t>
            </a:r>
            <a:r>
              <a:rPr lang="en-US" sz="2200" dirty="0"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Потоа се лачат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400" b="1" dirty="0">
                <a:solidFill>
                  <a:srgbClr val="00B050"/>
                </a:solidFill>
                <a:latin typeface="Arial Narrow" pitchFamily="34" charset="0"/>
              </a:rPr>
              <a:t>хормоните на среќа</a:t>
            </a:r>
            <a:r>
              <a:rPr lang="mk-MK" sz="2200" dirty="0">
                <a:latin typeface="Arial Narrow" pitchFamily="34" charset="0"/>
              </a:rPr>
              <a:t> (тоа се истите што се лачат кога јадеме чоколадо).  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AC29D13-8E38-4748-A8AD-49A40463E64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4255BE4-D9C4-4E43-8341-F218070F0374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D8A07B6-56AC-9541-B673-F0D2F8DD0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56" y="3137316"/>
            <a:ext cx="4178893" cy="34647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660464A-C222-D945-A027-02A44A049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283" y="4447168"/>
            <a:ext cx="319483" cy="319483"/>
          </a:xfrm>
          <a:prstGeom prst="rect">
            <a:avLst/>
          </a:prstGeom>
        </p:spPr>
      </p:pic>
      <p:pic>
        <p:nvPicPr>
          <p:cNvPr id="13" name="Imagen 6">
            <a:extLst>
              <a:ext uri="{FF2B5EF4-FFF2-40B4-BE49-F238E27FC236}">
                <a16:creationId xmlns="" xmlns:a16="http://schemas.microsoft.com/office/drawing/2014/main" id="{1E04F11D-A2C7-49E9-BAC5-5B30CB9273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8221" r="40301" b="56956"/>
          <a:stretch/>
        </p:blipFill>
        <p:spPr>
          <a:xfrm>
            <a:off x="3222519" y="2831464"/>
            <a:ext cx="627468" cy="986252"/>
          </a:xfrm>
          <a:prstGeom prst="rect">
            <a:avLst/>
          </a:prstGeom>
        </p:spPr>
      </p:pic>
      <p:pic>
        <p:nvPicPr>
          <p:cNvPr id="14" name="Imagen 6">
            <a:extLst>
              <a:ext uri="{FF2B5EF4-FFF2-40B4-BE49-F238E27FC236}">
                <a16:creationId xmlns="" xmlns:a16="http://schemas.microsoft.com/office/drawing/2014/main" id="{7654B4BF-9A36-4BC3-93E9-6BF1FD6D17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221" r="40301" b="56956"/>
          <a:stretch/>
        </p:blipFill>
        <p:spPr>
          <a:xfrm>
            <a:off x="2881395" y="2679593"/>
            <a:ext cx="514905" cy="809326"/>
          </a:xfrm>
          <a:prstGeom prst="rect">
            <a:avLst/>
          </a:prstGeom>
        </p:spPr>
      </p:pic>
      <p:pic>
        <p:nvPicPr>
          <p:cNvPr id="15" name="Imagen 6">
            <a:extLst>
              <a:ext uri="{FF2B5EF4-FFF2-40B4-BE49-F238E27FC236}">
                <a16:creationId xmlns="" xmlns:a16="http://schemas.microsoft.com/office/drawing/2014/main" id="{B3D43257-A76B-401B-BE76-4F828190F6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8221" r="40301" b="56956"/>
          <a:stretch/>
        </p:blipFill>
        <p:spPr>
          <a:xfrm>
            <a:off x="2340599" y="2491459"/>
            <a:ext cx="627468" cy="986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F2EA2EE-FF9B-48DF-8BBE-5CF42AACE78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5196" y="3073047"/>
            <a:ext cx="883946" cy="8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B9FE5A5A-DF84-9B45-8764-0E575F8DF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9" y="93316"/>
            <a:ext cx="4632433" cy="2092595"/>
          </a:xfrm>
          <a:prstGeom prst="rect">
            <a:avLst/>
          </a:prstGeom>
        </p:spPr>
      </p:pic>
      <p:sp>
        <p:nvSpPr>
          <p:cNvPr id="12" name="Rectángulo redondeado 11">
            <a:extLst>
              <a:ext uri="{FF2B5EF4-FFF2-40B4-BE49-F238E27FC236}">
                <a16:creationId xmlns="" xmlns:a16="http://schemas.microsoft.com/office/drawing/2014/main" id="{776D6D21-B341-454F-9FB7-4C176E69B52F}"/>
              </a:ext>
            </a:extLst>
          </p:cNvPr>
          <p:cNvSpPr/>
          <p:nvPr/>
        </p:nvSpPr>
        <p:spPr>
          <a:xfrm>
            <a:off x="4260573" y="5176761"/>
            <a:ext cx="4838597" cy="1502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-97259" y="579554"/>
            <a:ext cx="4430720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Љубопитноста 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 учењето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632434" y="1394849"/>
            <a:ext cx="4393850" cy="3781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Кога ќе ги добиеме одговорите на нашите прашања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400" b="1" dirty="0">
                <a:solidFill>
                  <a:srgbClr val="00B050"/>
                </a:solidFill>
                <a:latin typeface="Arial Narrow" pitchFamily="34" charset="0"/>
              </a:rPr>
              <a:t>хормоните на среќа</a:t>
            </a:r>
            <a:r>
              <a:rPr lang="mk-MK" sz="2200" b="1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прават тоа што штотуку сме го научиле да оди право во долготрајната меморија во нашиот мозок.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Но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кога </a:t>
            </a:r>
            <a:r>
              <a:rPr lang="mk-MK" sz="2400" b="1" dirty="0">
                <a:solidFill>
                  <a:srgbClr val="FF0000"/>
                </a:solidFill>
                <a:latin typeface="Arial Narrow" pitchFamily="34" charset="0"/>
              </a:rPr>
              <a:t>немаме интерес</a:t>
            </a:r>
            <a:r>
              <a:rPr lang="mk-MK" sz="2400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за одредена тема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тоа што ќе го научиме испарува за неколку секунди.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7880902-0E94-4C48-AE48-AF75CDA93722}"/>
              </a:ext>
            </a:extLst>
          </p:cNvPr>
          <p:cNvSpPr txBox="1">
            <a:spLocks/>
          </p:cNvSpPr>
          <p:nvPr/>
        </p:nvSpPr>
        <p:spPr>
          <a:xfrm>
            <a:off x="4333461" y="5176761"/>
            <a:ext cx="4692823" cy="1645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Дискусија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2200" dirty="0">
                <a:latin typeface="Arial Narrow" pitchFamily="34" charset="0"/>
                <a:cs typeface="Times New Roman" panose="02020603050405020304" pitchFamily="18" charset="0"/>
              </a:rPr>
              <a:t>Се сеќавате ли на некој тест за некоја тема за која не сте биле заинтересирани</a:t>
            </a:r>
            <a:r>
              <a:rPr lang="en-US" sz="2200" dirty="0">
                <a:latin typeface="Arial Narrow" pitchFamily="34" charset="0"/>
                <a:cs typeface="Times New Roman" panose="02020603050405020304" pitchFamily="18" charset="0"/>
              </a:rPr>
              <a:t>? </a:t>
            </a:r>
            <a:r>
              <a:rPr lang="mk-MK" sz="2200" dirty="0">
                <a:latin typeface="Arial Narrow" pitchFamily="34" charset="0"/>
                <a:cs typeface="Times New Roman" panose="02020603050405020304" pitchFamily="18" charset="0"/>
              </a:rPr>
              <a:t>Можете ли да се сетите на било што во врска со таа тема</a:t>
            </a:r>
            <a:r>
              <a:rPr lang="en-US" sz="2200" dirty="0">
                <a:latin typeface="Arial Narrow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153067E-241C-7C44-B4F0-E98ED81EC93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39C7BCC-8B94-C54C-BEA1-643CE218C0CE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30635D0-F984-9A4A-93E1-978AFC0C3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" y="2755988"/>
            <a:ext cx="4472697" cy="4242220"/>
          </a:xfrm>
          <a:prstGeom prst="rect">
            <a:avLst/>
          </a:prstGeom>
        </p:spPr>
      </p:pic>
      <p:pic>
        <p:nvPicPr>
          <p:cNvPr id="13" name="Imagen 6">
            <a:extLst>
              <a:ext uri="{FF2B5EF4-FFF2-40B4-BE49-F238E27FC236}">
                <a16:creationId xmlns="" xmlns:a16="http://schemas.microsoft.com/office/drawing/2014/main" id="{7AD6E447-F67D-4E6A-A583-4F6E8F5E73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221" r="40301" b="56956"/>
          <a:stretch/>
        </p:blipFill>
        <p:spPr>
          <a:xfrm>
            <a:off x="2753077" y="2703895"/>
            <a:ext cx="514905" cy="809326"/>
          </a:xfrm>
          <a:prstGeom prst="rect">
            <a:avLst/>
          </a:prstGeom>
        </p:spPr>
      </p:pic>
      <p:pic>
        <p:nvPicPr>
          <p:cNvPr id="15" name="Imagen 6">
            <a:extLst>
              <a:ext uri="{FF2B5EF4-FFF2-40B4-BE49-F238E27FC236}">
                <a16:creationId xmlns="" xmlns:a16="http://schemas.microsoft.com/office/drawing/2014/main" id="{38ABA5F7-9D0D-4063-BA98-3F911C0694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221" r="40301" b="56956"/>
          <a:stretch/>
        </p:blipFill>
        <p:spPr>
          <a:xfrm>
            <a:off x="2507929" y="2850204"/>
            <a:ext cx="385770" cy="6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3F6DCCC-F528-7849-930D-95A793157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6"/>
            <a:ext cx="4442065" cy="2441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03287" y="982963"/>
            <a:ext cx="3848004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Зошто сме љубопитни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273" y="2545404"/>
            <a:ext cx="3240088" cy="33604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7846C724-094E-B642-BFFB-CDDB944E2D6C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B8C6A39-5ED5-F048-A9E0-CE882A48746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804AC09-C6B0-E840-B20D-792C8B60166F}"/>
              </a:ext>
            </a:extLst>
          </p:cNvPr>
          <p:cNvSpPr txBox="1">
            <a:spLocks/>
          </p:cNvSpPr>
          <p:nvPr/>
        </p:nvSpPr>
        <p:spPr>
          <a:xfrm>
            <a:off x="503288" y="3110948"/>
            <a:ext cx="5040986" cy="29467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Blip>
                <a:blip r:embed="rId6"/>
              </a:buBlip>
            </a:pPr>
            <a:r>
              <a:rPr lang="mk-MK" sz="2200" dirty="0">
                <a:latin typeface="Arial Narrow" pitchFamily="34" charset="0"/>
              </a:rPr>
              <a:t>Луѓето се </a:t>
            </a:r>
            <a:r>
              <a:rPr lang="mk-MK" sz="2400" b="1" dirty="0">
                <a:solidFill>
                  <a:srgbClr val="FF0000"/>
                </a:solidFill>
                <a:latin typeface="Arial Narrow" pitchFamily="34" charset="0"/>
              </a:rPr>
              <a:t>раѓаат љубопитни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 </a:t>
            </a:r>
            <a:r>
              <a:rPr lang="mk-MK" sz="2200" dirty="0">
                <a:latin typeface="Arial Narrow" pitchFamily="34" charset="0"/>
              </a:rPr>
              <a:t>Всушност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и животните исто така</a:t>
            </a:r>
            <a:r>
              <a:rPr lang="en-US" sz="2200" dirty="0"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6"/>
              </a:buBlip>
            </a:pPr>
            <a:r>
              <a:rPr lang="mk-MK" sz="2200" dirty="0">
                <a:latin typeface="Arial Narrow" pitchFamily="34" charset="0"/>
              </a:rPr>
              <a:t>Размислете за бебињата, мачињата и кутрињата</a:t>
            </a:r>
            <a:r>
              <a:rPr lang="en-US" sz="2200" dirty="0">
                <a:latin typeface="Arial Narrow" pitchFamily="34" charset="0"/>
              </a:rPr>
              <a:t>. </a:t>
            </a:r>
            <a:r>
              <a:rPr lang="mk-MK" sz="2200" dirty="0">
                <a:latin typeface="Arial Narrow" pitchFamily="34" charset="0"/>
              </a:rPr>
              <a:t>Тие се игровно љубопитни за с</a:t>
            </a:r>
            <a:r>
              <a:rPr lang="en-US" sz="2200" dirty="0">
                <a:latin typeface="Arial Narrow" pitchFamily="34" charset="0"/>
              </a:rPr>
              <a:t>è</a:t>
            </a:r>
            <a:r>
              <a:rPr lang="mk-MK" sz="2200" dirty="0">
                <a:latin typeface="Arial Narrow" pitchFamily="34" charset="0"/>
              </a:rPr>
              <a:t> што се наоѓа околу нив.</a:t>
            </a:r>
            <a:endParaRPr lang="en-US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6"/>
              </a:buBlip>
            </a:pPr>
            <a:r>
              <a:rPr lang="mk-MK" sz="2200" dirty="0">
                <a:latin typeface="Arial Narrow" pitchFamily="34" charset="0"/>
              </a:rPr>
              <a:t>Иако, нивниот метод на осознавање на нештата не е секогаш и многу хигиенски</a:t>
            </a:r>
            <a:r>
              <a:rPr lang="en-US" sz="2200" dirty="0">
                <a:latin typeface="Arial Narrow" pitchFamily="34" charset="0"/>
              </a:rPr>
              <a:t>.</a:t>
            </a:r>
          </a:p>
        </p:txBody>
      </p:sp>
      <p:pic>
        <p:nvPicPr>
          <p:cNvPr id="9" name="Imagen 14">
            <a:extLst>
              <a:ext uri="{FF2B5EF4-FFF2-40B4-BE49-F238E27FC236}">
                <a16:creationId xmlns="" xmlns:a16="http://schemas.microsoft.com/office/drawing/2014/main" id="{6D2793E0-C97D-714F-B29E-A72416598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4531" y="5855727"/>
            <a:ext cx="319483" cy="3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6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251792" y="3092226"/>
            <a:ext cx="8759688" cy="376577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3"/>
              </a:buBlip>
            </a:pPr>
            <a:r>
              <a:rPr lang="mk-MK" sz="4000" dirty="0">
                <a:latin typeface="Arial Narrow" pitchFamily="34" charset="0"/>
              </a:rPr>
              <a:t>Преку обука на </a:t>
            </a:r>
            <a:r>
              <a:rPr lang="mk-MK" sz="4000" dirty="0" smtClean="0">
                <a:latin typeface="Arial Narrow" pitchFamily="34" charset="0"/>
              </a:rPr>
              <a:t>себеси </a:t>
            </a:r>
            <a:r>
              <a:rPr lang="mk-MK" sz="4000" dirty="0">
                <a:latin typeface="Arial Narrow" pitchFamily="34" charset="0"/>
              </a:rPr>
              <a:t>за поставување </a:t>
            </a:r>
            <a:r>
              <a:rPr lang="mk-MK" b="1" dirty="0">
                <a:solidFill>
                  <a:srgbClr val="FF0000"/>
                </a:solidFill>
                <a:latin typeface="Arial Narrow" pitchFamily="34" charset="0"/>
              </a:rPr>
              <a:t>многу прашања</a:t>
            </a:r>
            <a:r>
              <a:rPr lang="mk-MK" sz="4000" dirty="0">
                <a:latin typeface="Arial Narrow" pitchFamily="34" charset="0"/>
              </a:rPr>
              <a:t>!</a:t>
            </a:r>
            <a:endParaRPr lang="en-US" sz="4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5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0000"/>
              </a:lnSpc>
              <a:buBlip>
                <a:blip r:embed="rId3"/>
              </a:buBlip>
            </a:pPr>
            <a:r>
              <a:rPr lang="mk-MK" sz="4000" dirty="0">
                <a:latin typeface="Arial Narrow" pitchFamily="34" charset="0"/>
              </a:rPr>
              <a:t>Преку </a:t>
            </a:r>
            <a:r>
              <a:rPr lang="mk-MK" b="1" dirty="0">
                <a:solidFill>
                  <a:srgbClr val="00B0F0"/>
                </a:solidFill>
                <a:latin typeface="Arial Narrow" pitchFamily="34" charset="0"/>
              </a:rPr>
              <a:t>одење подлабоко </a:t>
            </a:r>
            <a:r>
              <a:rPr lang="mk-MK" sz="4000" dirty="0">
                <a:latin typeface="Arial Narrow" pitchFamily="34" charset="0"/>
              </a:rPr>
              <a:t>во работите за кои имате интерес</a:t>
            </a:r>
            <a:r>
              <a:rPr lang="en-US" sz="4000" dirty="0">
                <a:latin typeface="Arial Narrow" pitchFamily="34" charset="0"/>
              </a:rPr>
              <a:t>, </a:t>
            </a:r>
            <a:r>
              <a:rPr lang="mk-MK" sz="4000" dirty="0">
                <a:latin typeface="Arial Narrow" pitchFamily="34" charset="0"/>
              </a:rPr>
              <a:t>било да се работи за спорт</a:t>
            </a:r>
            <a:r>
              <a:rPr lang="en-US" sz="4000" dirty="0">
                <a:latin typeface="Arial Narrow" pitchFamily="34" charset="0"/>
              </a:rPr>
              <a:t>, </a:t>
            </a:r>
            <a:r>
              <a:rPr lang="mk-MK" sz="4000" dirty="0">
                <a:latin typeface="Arial Narrow" pitchFamily="34" charset="0"/>
              </a:rPr>
              <a:t>музика</a:t>
            </a:r>
            <a:r>
              <a:rPr lang="en-US" sz="4000" dirty="0">
                <a:latin typeface="Arial Narrow" pitchFamily="34" charset="0"/>
              </a:rPr>
              <a:t>, </a:t>
            </a:r>
            <a:r>
              <a:rPr lang="mk-MK" sz="4000" dirty="0">
                <a:latin typeface="Arial Narrow" pitchFamily="34" charset="0"/>
              </a:rPr>
              <a:t>возила</a:t>
            </a:r>
            <a:r>
              <a:rPr lang="en-US" sz="4000" dirty="0">
                <a:latin typeface="Arial Narrow" pitchFamily="34" charset="0"/>
              </a:rPr>
              <a:t>, </a:t>
            </a:r>
            <a:r>
              <a:rPr lang="mk-MK" sz="4000" dirty="0">
                <a:latin typeface="Arial Narrow" pitchFamily="34" charset="0"/>
              </a:rPr>
              <a:t>хемија</a:t>
            </a:r>
            <a:r>
              <a:rPr lang="en-US" sz="4000" dirty="0">
                <a:latin typeface="Arial Narrow" pitchFamily="34" charset="0"/>
              </a:rPr>
              <a:t>, </a:t>
            </a:r>
            <a:r>
              <a:rPr lang="mk-MK" sz="4000" dirty="0">
                <a:latin typeface="Arial Narrow" pitchFamily="34" charset="0"/>
              </a:rPr>
              <a:t>или книги од научна фантастика</a:t>
            </a:r>
            <a:r>
              <a:rPr lang="en-US" sz="4000" dirty="0">
                <a:latin typeface="Arial Narrow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Blip>
                <a:blip r:embed="rId3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4000" b="1" dirty="0">
                <a:latin typeface="Arial Narrow" pitchFamily="34" charset="0"/>
              </a:rPr>
              <a:t>Но најважно</a:t>
            </a:r>
            <a:r>
              <a:rPr lang="en-US" sz="4000" b="1" dirty="0">
                <a:latin typeface="Arial Narrow" pitchFamily="34" charset="0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3"/>
              </a:buBlip>
            </a:pPr>
            <a:r>
              <a:rPr lang="mk-MK" sz="4000" dirty="0">
                <a:latin typeface="Arial Narrow" pitchFamily="34" charset="0"/>
              </a:rPr>
              <a:t>Преку </a:t>
            </a:r>
            <a:r>
              <a:rPr lang="mk-MK" b="1" dirty="0">
                <a:solidFill>
                  <a:srgbClr val="00B050"/>
                </a:solidFill>
                <a:latin typeface="Arial Narrow" pitchFamily="34" charset="0"/>
              </a:rPr>
              <a:t>истражување</a:t>
            </a:r>
            <a:r>
              <a:rPr lang="mk-MK" sz="3100" dirty="0">
                <a:latin typeface="Arial Narrow" pitchFamily="34" charset="0"/>
              </a:rPr>
              <a:t> </a:t>
            </a:r>
            <a:r>
              <a:rPr lang="mk-MK" sz="4000" dirty="0">
                <a:latin typeface="Arial Narrow" pitchFamily="34" charset="0"/>
              </a:rPr>
              <a:t>на целосно нови работи за кои дури и не сте ни помислиле дека може да ве интересираат. </a:t>
            </a:r>
            <a:endParaRPr lang="en-US" sz="4000" dirty="0"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3"/>
              </a:buBlip>
            </a:pPr>
            <a:endParaRPr lang="en-US" sz="35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4000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Дури и да не мислите така</a:t>
            </a:r>
            <a:r>
              <a:rPr lang="en-US" sz="4000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… </a:t>
            </a:r>
            <a:r>
              <a:rPr lang="mk-MK" sz="4000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mk-MK" sz="4000" b="1" u="sng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mk-MK" sz="4000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вашата љубопитност чека да излезе на виделина</a:t>
            </a:r>
            <a:r>
              <a:rPr lang="en-US" sz="4000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! 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00BEEA1-8DC1-D546-BD85-64ACE595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82" y="217736"/>
            <a:ext cx="5626910" cy="2485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176481" y="807432"/>
            <a:ext cx="4936539" cy="1585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Како да ја </a:t>
            </a:r>
            <a:r>
              <a:rPr lang="mk-MK" b="1" dirty="0" smtClean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откриеме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/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љубопитноста во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нас самите?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8E8D2CB-C3B5-D748-9576-6E5D3BC2F5A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A95022C-75E8-344A-8782-103E78A5DBC2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599D16D-A449-184F-8966-EEE51D011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020" y="488726"/>
            <a:ext cx="4030980" cy="31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4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81AAAC7-2C1E-1842-9469-FAC65349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2667"/>
            <a:ext cx="6188765" cy="20464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202887" y="2630227"/>
            <a:ext cx="5204000" cy="32247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mk-MK" sz="2200" b="1" dirty="0">
                <a:latin typeface="Arial Narrow" pitchFamily="34" charset="0"/>
              </a:rPr>
              <a:t>Дали да истражувате нови работи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mk-MK" sz="2200" b="1" dirty="0">
                <a:latin typeface="Arial Narrow" pitchFamily="34" charset="0"/>
              </a:rPr>
              <a:t>дури и кога мислите дека не се толку интересни</a:t>
            </a:r>
            <a:r>
              <a:rPr lang="en-US" sz="2200" b="1" dirty="0">
                <a:latin typeface="Arial Narrow" pitchFamily="34" charset="0"/>
              </a:rPr>
              <a:t>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Да, дајте им шанса затоа што можеби не сте заинтересирани само во моментот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Спротивно на вообичаеното мислење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400" b="1" dirty="0">
                <a:solidFill>
                  <a:srgbClr val="FF0000"/>
                </a:solidFill>
                <a:latin typeface="Arial Narrow" pitchFamily="34" charset="0"/>
              </a:rPr>
              <a:t>страста</a:t>
            </a:r>
            <a:r>
              <a:rPr lang="mk-MK" sz="24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за нешто што ќе ви трае долго време не паѓа од небо</a:t>
            </a:r>
            <a:r>
              <a:rPr lang="en-US" sz="2200" dirty="0">
                <a:latin typeface="Arial Narrow" pitchFamily="34" charset="0"/>
              </a:rPr>
              <a:t>. </a:t>
            </a:r>
            <a:endParaRPr lang="mk-MK" sz="2200" dirty="0">
              <a:latin typeface="Arial Narrow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 Narrow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Таа ќе ви дојде само ако </a:t>
            </a:r>
            <a:r>
              <a:rPr lang="mk-MK" sz="2400" b="1" u="sng" dirty="0">
                <a:latin typeface="Arial Narrow" pitchFamily="34" charset="0"/>
              </a:rPr>
              <a:t>експериментирате</a:t>
            </a:r>
            <a:r>
              <a:rPr lang="mk-MK" sz="2200" u="sng" dirty="0">
                <a:latin typeface="Arial Narrow" pitchFamily="34" charset="0"/>
              </a:rPr>
              <a:t> со новите работи</a:t>
            </a:r>
            <a:r>
              <a:rPr lang="en-US" sz="2200" dirty="0">
                <a:latin typeface="Arial Narrow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348578" y="811236"/>
            <a:ext cx="5176124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Што со работите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за кои не сте</a:t>
            </a:r>
          </a:p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заинтересирани?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F6E9FB-9DEC-3347-B0B9-BDA942EA16A2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DC05CB8-360E-CC42-917E-6D7B9D9CC0FD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B86AB07-880A-284F-82CA-AF1CB91DC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172" y="2165478"/>
            <a:ext cx="4742830" cy="4865226"/>
          </a:xfrm>
          <a:prstGeom prst="rect">
            <a:avLst/>
          </a:prstGeom>
        </p:spPr>
      </p:pic>
      <p:pic>
        <p:nvPicPr>
          <p:cNvPr id="5" name="Graphic 4" descr="Rocket">
            <a:extLst>
              <a:ext uri="{FF2B5EF4-FFF2-40B4-BE49-F238E27FC236}">
                <a16:creationId xmlns="" xmlns:a16="http://schemas.microsoft.com/office/drawing/2014/main" id="{D5ABFEF2-7D3B-4859-9040-6C3056B8D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4024" y="5304325"/>
            <a:ext cx="550678" cy="5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E819F3D-D29A-A84E-8275-C9D3FE017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" y="0"/>
            <a:ext cx="4610369" cy="2793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6260" y="600635"/>
            <a:ext cx="4145949" cy="18825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Развивање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на вашата страст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sz="32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(наместо чекање </a:t>
            </a:r>
            <a:br>
              <a:rPr lang="mk-MK" sz="32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sz="32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да се појави</a:t>
            </a:r>
            <a:r>
              <a:rPr lang="en-US" sz="32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) 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="" xmlns:a16="http://schemas.microsoft.com/office/drawing/2014/main" id="{AABB8339-2CE8-E149-BF64-8B9D5FE664BB}"/>
              </a:ext>
            </a:extLst>
          </p:cNvPr>
          <p:cNvSpPr/>
          <p:nvPr/>
        </p:nvSpPr>
        <p:spPr>
          <a:xfrm>
            <a:off x="4698458" y="5883967"/>
            <a:ext cx="4338673" cy="7752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012A29-C420-F941-BDC1-C701EF6F720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3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РАЗВИВАЊЕ ПРЕКУ ЉУБОПИТНОСТ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79FE4CB-153A-174F-8859-7ADC7C6DE382}"/>
              </a:ext>
            </a:extLst>
          </p:cNvPr>
          <p:cNvSpPr txBox="1">
            <a:spLocks/>
          </p:cNvSpPr>
          <p:nvPr/>
        </p:nvSpPr>
        <p:spPr>
          <a:xfrm>
            <a:off x="4632198" y="1040740"/>
            <a:ext cx="4445542" cy="4525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Значи</a:t>
            </a:r>
            <a:r>
              <a:rPr lang="en-US" sz="2200" dirty="0">
                <a:latin typeface="Arial Narrow" pitchFamily="34" charset="0"/>
              </a:rPr>
              <a:t>, </a:t>
            </a:r>
            <a:r>
              <a:rPr lang="mk-MK" sz="2200" dirty="0">
                <a:latin typeface="Arial Narrow" pitchFamily="34" charset="0"/>
              </a:rPr>
              <a:t>ја </a:t>
            </a:r>
            <a:r>
              <a:rPr lang="mk-MK" sz="2400" b="1" u="sng" dirty="0">
                <a:solidFill>
                  <a:srgbClr val="00B050"/>
                </a:solidFill>
                <a:latin typeface="Arial Narrow" pitchFamily="34" charset="0"/>
              </a:rPr>
              <a:t>развиваме нашата страст</a:t>
            </a:r>
            <a:r>
              <a:rPr lang="en-US" sz="2200" dirty="0">
                <a:latin typeface="Arial Narrow" pitchFamily="34" charset="0"/>
              </a:rPr>
              <a:t>. </a:t>
            </a:r>
            <a:r>
              <a:rPr lang="mk-MK" sz="2200" dirty="0">
                <a:latin typeface="Arial Narrow" pitchFamily="34" charset="0"/>
              </a:rPr>
              <a:t>Не чекаме таа некогаш да н</a:t>
            </a:r>
            <a:r>
              <a:rPr lang="en-US" sz="2200" dirty="0">
                <a:latin typeface="Arial Narrow" pitchFamily="34" charset="0"/>
              </a:rPr>
              <a:t>è</a:t>
            </a:r>
            <a:r>
              <a:rPr lang="mk-MK" sz="2200" dirty="0">
                <a:latin typeface="Arial Narrow" pitchFamily="34" charset="0"/>
              </a:rPr>
              <a:t> пронајде нас</a:t>
            </a:r>
            <a:r>
              <a:rPr lang="en-US" sz="2200" dirty="0">
                <a:latin typeface="Arial Narrow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Многу е веројатно да ја пронајдете вашата страст ако</a:t>
            </a:r>
            <a:r>
              <a:rPr lang="en-US" sz="2200" dirty="0">
                <a:latin typeface="Arial Narrow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 smtClean="0">
                <a:latin typeface="Arial Narrow" pitchFamily="34" charset="0"/>
              </a:rPr>
              <a:t>истражувате </a:t>
            </a:r>
            <a:r>
              <a:rPr lang="mk-MK" sz="2200" dirty="0">
                <a:latin typeface="Arial Narrow" pitchFamily="34" charset="0"/>
              </a:rPr>
              <a:t>нови работи кои можеби не ви изгледаат многу интересни на самиот </a:t>
            </a:r>
            <a:r>
              <a:rPr lang="mk-MK" sz="2200" dirty="0" smtClean="0">
                <a:latin typeface="Arial Narrow" pitchFamily="34" charset="0"/>
              </a:rPr>
              <a:t>почеток</a:t>
            </a:r>
            <a:endParaRPr lang="mk-MK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имате храброст да пробувате нови работи и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да поставувате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(понекогаш можеби и чудни)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200" dirty="0" smtClean="0">
                <a:latin typeface="Arial Narrow" pitchFamily="34" charset="0"/>
              </a:rPr>
              <a:t>прашања</a:t>
            </a:r>
            <a:endParaRPr lang="en-US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mk-MK" sz="600" b="1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mk-MK" sz="2200" b="1" dirty="0">
              <a:latin typeface="Arial Narrow" pitchFamily="34" charset="0"/>
            </a:endParaRPr>
          </a:p>
          <a:p>
            <a:pPr marL="92075" indent="-92075">
              <a:lnSpc>
                <a:spcPct val="100000"/>
              </a:lnSpc>
            </a:pPr>
            <a:r>
              <a:rPr lang="mk-MK" sz="2200" b="1" dirty="0">
                <a:latin typeface="Arial Narrow" pitchFamily="34" charset="0"/>
              </a:rPr>
              <a:t> Страста ја развиваме. Таа не доаѓа како гром од ведро небо.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62BF0A4-DB9C-D143-9036-1FCAC4047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6741" y="2387422"/>
            <a:ext cx="5117523" cy="52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2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1786</TotalTime>
  <Words>1112</Words>
  <Application>Microsoft Office PowerPoint</Application>
  <PresentationFormat>On-screen Show (4:3)</PresentationFormat>
  <Paragraphs>157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SUNN Line</vt:lpstr>
      <vt:lpstr>Times New Roman</vt:lpstr>
      <vt:lpstr>Tema de Office</vt:lpstr>
      <vt:lpstr>Развивање преку љубопитност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Makes  Dreams Come True</dc:title>
  <dc:creator>Microsoft Office User</dc:creator>
  <cp:lastModifiedBy>Renata</cp:lastModifiedBy>
  <cp:revision>261</cp:revision>
  <cp:lastPrinted>2018-12-05T11:58:51Z</cp:lastPrinted>
  <dcterms:created xsi:type="dcterms:W3CDTF">2018-11-29T16:11:04Z</dcterms:created>
  <dcterms:modified xsi:type="dcterms:W3CDTF">2019-01-11T15:54:22Z</dcterms:modified>
</cp:coreProperties>
</file>