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76" r:id="rId4"/>
    <p:sldId id="259" r:id="rId5"/>
    <p:sldId id="274" r:id="rId6"/>
    <p:sldId id="260" r:id="rId7"/>
    <p:sldId id="261" r:id="rId8"/>
    <p:sldId id="273" r:id="rId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337"/>
    <a:srgbClr val="00ACA9"/>
    <a:srgbClr val="FFF9C8"/>
    <a:srgbClr val="FFF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85"/>
    <p:restoredTop sz="83084" autoAdjust="0"/>
  </p:normalViewPr>
  <p:slideViewPr>
    <p:cSldViewPr snapToGrid="0" snapToObjects="1">
      <p:cViewPr varScale="1">
        <p:scale>
          <a:sx n="74" d="100"/>
          <a:sy n="74" d="100"/>
        </p:scale>
        <p:origin x="215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61DC5-604E-424C-A244-304E50ED28DB}" type="datetimeFigureOut">
              <a:rPr lang="es-AR" smtClean="0"/>
              <a:t>9/1/2019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F09-5352-CE4F-A5BB-8107D335B36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85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900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7318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500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9/1/2019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698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9/1/2019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858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9/1/2019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822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9/1/2019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361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9/1/2019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199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9/1/2019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769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9/1/2019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967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9/1/2019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643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9/1/2019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719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9/1/2019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514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9/1/2019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305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071BE-1910-0943-ADDF-06AF1C55543B}" type="datetimeFigureOut">
              <a:rPr lang="es-AR" smtClean="0"/>
              <a:t>9/1/2019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204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5114B64-8146-1D48-9ACF-ED7808188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7140" y="1065665"/>
            <a:ext cx="2015262" cy="654276"/>
          </a:xfrm>
        </p:spPr>
        <p:txBody>
          <a:bodyPr>
            <a:normAutofit/>
          </a:bodyPr>
          <a:lstStyle/>
          <a:p>
            <a:r>
              <a:rPr lang="mk-MK" sz="28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Лекција 6</a:t>
            </a:r>
            <a:endParaRPr lang="es-AR" sz="2800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3A036D8-44D7-5748-82DD-047A99423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732" y="2479877"/>
            <a:ext cx="4898571" cy="1780108"/>
          </a:xfrm>
        </p:spPr>
        <p:txBody>
          <a:bodyPr anchor="ctr">
            <a:noAutofit/>
          </a:bodyPr>
          <a:lstStyle/>
          <a:p>
            <a:r>
              <a:rPr lang="mk-MK" sz="50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Развивање преку градење издржливост</a:t>
            </a:r>
            <a:endParaRPr lang="en-US" sz="5000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504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0FA8CDF-5B9A-3446-B379-C93BFF31B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3743"/>
            <a:ext cx="5519346" cy="19973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332994" y="431922"/>
            <a:ext cx="4460233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Фрустрацијата е фрустрирачка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2A4FD67-D73A-3D4C-8E3F-B05F188A78A4}"/>
              </a:ext>
            </a:extLst>
          </p:cNvPr>
          <p:cNvSpPr txBox="1">
            <a:spLocks/>
          </p:cNvSpPr>
          <p:nvPr/>
        </p:nvSpPr>
        <p:spPr>
          <a:xfrm>
            <a:off x="5432080" y="248292"/>
            <a:ext cx="3150012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6: РАЗВИВАЊЕ ПРЕКУ ГРАДЕЊЕ ИЗДРЖЛИВОСТ</a:t>
            </a:r>
            <a:endParaRPr lang="en-US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FAF578B-7DFA-A74A-A634-AF2D44853D16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763A65-16AD-42E5-8E99-96650B533E71}"/>
              </a:ext>
            </a:extLst>
          </p:cNvPr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741">
            <a:off x="5835495" y="954793"/>
            <a:ext cx="2492064" cy="1920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A85EF12-C36A-4496-B3C2-4E8700AA92DF}"/>
              </a:ext>
            </a:extLst>
          </p:cNvPr>
          <p:cNvSpPr/>
          <p:nvPr/>
        </p:nvSpPr>
        <p:spPr>
          <a:xfrm>
            <a:off x="206476" y="2002812"/>
            <a:ext cx="58071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335915">
              <a:spcAft>
                <a:spcPts val="0"/>
              </a:spcAft>
            </a:pPr>
            <a:r>
              <a:rPr lang="mk-MK" sz="2400" b="1" dirty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Фрустрација</a:t>
            </a:r>
            <a:r>
              <a:rPr lang="en-US" sz="22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k-MK" sz="22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 кога сте изнервирани затоа што не можете нешто да направите или не можете да го направите онака како што сакате.</a:t>
            </a:r>
            <a:r>
              <a:rPr lang="en-US" sz="22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6200" marR="335915">
              <a:spcAft>
                <a:spcPts val="0"/>
              </a:spcAft>
            </a:pPr>
            <a:endParaRPr lang="en-US" sz="1000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marR="335915">
              <a:spcAft>
                <a:spcPts val="0"/>
              </a:spcAft>
            </a:pPr>
            <a:r>
              <a:rPr lang="mk-MK" sz="2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НО</a:t>
            </a:r>
            <a:r>
              <a:rPr lang="mk-MK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,</a:t>
            </a:r>
            <a:r>
              <a:rPr lang="en-US" sz="22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mk-MK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фрустрацијата е дел од учењето</a:t>
            </a:r>
            <a:r>
              <a:rPr lang="en-U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r>
              <a:rPr lang="mk-MK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Тие </a:t>
            </a:r>
            <a:r>
              <a:rPr lang="en-U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mk-MK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што </a:t>
            </a:r>
            <a:r>
              <a:rPr lang="mk-MK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можат да издржат фрустрација, развиле вештина која се нарекува </a:t>
            </a:r>
            <a:r>
              <a:rPr lang="mk-MK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толеранција на фрустрација</a:t>
            </a:r>
            <a:r>
              <a:rPr lang="en-US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– </a:t>
            </a:r>
            <a:r>
              <a:rPr lang="mk-MK" sz="2200" b="1" dirty="0">
                <a:solidFill>
                  <a:srgbClr val="000000"/>
                </a:solidFill>
                <a:latin typeface="Arial Narrow" panose="020B0606020202030204" pitchFamily="34" charset="0"/>
              </a:rPr>
              <a:t>А ТОА ГО МОЖЕТЕ И ВИЕ</a:t>
            </a:r>
            <a:r>
              <a:rPr lang="mk-MK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!</a:t>
            </a:r>
            <a:endParaRPr lang="en-US" sz="22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76200" marR="335915">
              <a:spcAft>
                <a:spcPts val="0"/>
              </a:spcAft>
            </a:pPr>
            <a:endParaRPr lang="en-US" sz="10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marL="76200" marR="335915">
              <a:spcAft>
                <a:spcPts val="0"/>
              </a:spcAft>
            </a:pPr>
            <a:r>
              <a:rPr lang="mk-MK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Луѓето</a:t>
            </a:r>
            <a:r>
              <a:rPr lang="en-U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</a:t>
            </a:r>
            <a:r>
              <a:rPr lang="mk-MK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mk-MK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кои постојано бираат </a:t>
            </a:r>
            <a:r>
              <a:rPr lang="mk-MK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предизвици</a:t>
            </a:r>
            <a:r>
              <a:rPr lang="en-U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</a:t>
            </a:r>
            <a:r>
              <a:rPr lang="mk-MK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mk-MK" sz="2200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mk-MK" sz="22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mk-MK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ги градат своите мускули за толеранција на фрустрацијата. </a:t>
            </a:r>
            <a:r>
              <a:rPr lang="en-U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pPr marL="76200" marR="335915">
              <a:spcAft>
                <a:spcPts val="0"/>
              </a:spcAft>
            </a:pPr>
            <a:endParaRPr lang="en-US" sz="1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76200" marR="335915">
              <a:spcAft>
                <a:spcPts val="0"/>
              </a:spcAft>
            </a:pPr>
            <a:r>
              <a:rPr lang="mk-MK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Тие се </a:t>
            </a:r>
            <a:r>
              <a:rPr lang="mk-MK" sz="2400" b="1" dirty="0">
                <a:solidFill>
                  <a:srgbClr val="00B0F0"/>
                </a:solidFill>
                <a:latin typeface="Arial Narrow" panose="020B0606020202030204" pitchFamily="34" charset="0"/>
              </a:rPr>
              <a:t>издржливи</a:t>
            </a:r>
            <a:r>
              <a:rPr lang="en-US" sz="2200" b="1" dirty="0">
                <a:latin typeface="Arial Narrow" panose="020B0606020202030204" pitchFamily="34" charset="0"/>
              </a:rPr>
              <a:t>, </a:t>
            </a:r>
            <a:r>
              <a:rPr lang="mk-MK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не се откажуваат кога се фрустрирани и продолжуваат понатаму</a:t>
            </a:r>
            <a:r>
              <a:rPr lang="en-US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76200" marR="335915">
              <a:spcAft>
                <a:spcPts val="0"/>
              </a:spcAft>
            </a:pPr>
            <a:endParaRPr lang="en-US" sz="2200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4D759B0-D603-44EC-A2AD-703DFC245B78}"/>
              </a:ext>
            </a:extLst>
          </p:cNvPr>
          <p:cNvPicPr/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2683">
            <a:off x="5959111" y="2481039"/>
            <a:ext cx="2492064" cy="1920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3BDFDEE-B406-4560-996E-E251A21B59C2}"/>
              </a:ext>
            </a:extLst>
          </p:cNvPr>
          <p:cNvPicPr/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741">
            <a:off x="6253493" y="4195994"/>
            <a:ext cx="2492064" cy="1920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5913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0FA8CDF-5B9A-3446-B379-C93BFF31B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62" y="49701"/>
            <a:ext cx="6316814" cy="2460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344002" y="680206"/>
            <a:ext cx="5119151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ЧИТАЊЕ 2: Разговор </a:t>
            </a:r>
            <a:b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меѓу две другарки </a:t>
            </a:r>
            <a:b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за издржливоста 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2A4FD67-D73A-3D4C-8E3F-B05F188A78A4}"/>
              </a:ext>
            </a:extLst>
          </p:cNvPr>
          <p:cNvSpPr txBox="1">
            <a:spLocks/>
          </p:cNvSpPr>
          <p:nvPr/>
        </p:nvSpPr>
        <p:spPr>
          <a:xfrm>
            <a:off x="5432080" y="248292"/>
            <a:ext cx="3150012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6: РАЗВИВАЊЕ ПРЕКУ ГРАДЕЊЕ ИЗДРЖЛИВОСТ</a:t>
            </a:r>
            <a:endParaRPr lang="en-US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FAF578B-7DFA-A74A-A634-AF2D44853D16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74BEFB2-843E-164A-B000-52547760D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300" y="2026752"/>
            <a:ext cx="2736452" cy="191551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F684B4E9-F9D4-A242-BB72-01CE45643C56}"/>
              </a:ext>
            </a:extLst>
          </p:cNvPr>
          <p:cNvSpPr txBox="1">
            <a:spLocks/>
          </p:cNvSpPr>
          <p:nvPr/>
        </p:nvSpPr>
        <p:spPr>
          <a:xfrm>
            <a:off x="6545435" y="2451236"/>
            <a:ext cx="1731026" cy="9608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3200" b="1" i="1" dirty="0">
                <a:latin typeface="SUNN Line" panose="020B0806030504020204" pitchFamily="34" charset="77"/>
                <a:cs typeface="SUNN Line" panose="020B0806030504020204" pitchFamily="34" charset="77"/>
              </a:rPr>
              <a:t>24 x 5 = ?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8CD795FE-C230-B84A-93E5-45D441791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61" y="2382054"/>
            <a:ext cx="3437835" cy="28944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1B970F51-3D58-5540-920D-83920868E83E}"/>
              </a:ext>
            </a:extLst>
          </p:cNvPr>
          <p:cNvSpPr txBox="1">
            <a:spLocks/>
          </p:cNvSpPr>
          <p:nvPr/>
        </p:nvSpPr>
        <p:spPr>
          <a:xfrm>
            <a:off x="421483" y="2732752"/>
            <a:ext cx="2340343" cy="14232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endParaRPr lang="en-US" sz="1800" b="1" dirty="0">
              <a:solidFill>
                <a:srgbClr val="002060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pic>
        <p:nvPicPr>
          <p:cNvPr id="11" name="Imagen 15">
            <a:extLst>
              <a:ext uri="{FF2B5EF4-FFF2-40B4-BE49-F238E27FC236}">
                <a16:creationId xmlns:a16="http://schemas.microsoft.com/office/drawing/2014/main" xmlns="" id="{B504BB43-E2B4-F043-87EA-2A51ABA1E6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684" y="3408618"/>
            <a:ext cx="7797717" cy="348603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9422FDA-19E3-47C3-83F2-7FBD8D2F6823}"/>
              </a:ext>
            </a:extLst>
          </p:cNvPr>
          <p:cNvCxnSpPr/>
          <p:nvPr/>
        </p:nvCxnSpPr>
        <p:spPr>
          <a:xfrm>
            <a:off x="849600" y="29564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B46B1D48-2C3C-4CFD-9577-9BFC2EA49458}"/>
              </a:ext>
            </a:extLst>
          </p:cNvPr>
          <p:cNvGrpSpPr/>
          <p:nvPr/>
        </p:nvGrpSpPr>
        <p:grpSpPr>
          <a:xfrm>
            <a:off x="799984" y="2966134"/>
            <a:ext cx="1802533" cy="512622"/>
            <a:chOff x="710900" y="3028446"/>
            <a:chExt cx="1802533" cy="51262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A008D5CB-1524-49F7-8D46-C2E2B54B5490}"/>
                </a:ext>
              </a:extLst>
            </p:cNvPr>
            <p:cNvGrpSpPr/>
            <p:nvPr/>
          </p:nvGrpSpPr>
          <p:grpSpPr>
            <a:xfrm>
              <a:off x="849600" y="3028446"/>
              <a:ext cx="1663833" cy="236029"/>
              <a:chOff x="849600" y="3028446"/>
              <a:chExt cx="1663833" cy="236029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216A3A46-901E-49CE-9068-D5F61A8FE917}"/>
                  </a:ext>
                </a:extLst>
              </p:cNvPr>
              <p:cNvCxnSpPr/>
              <p:nvPr/>
            </p:nvCxnSpPr>
            <p:spPr>
              <a:xfrm>
                <a:off x="849600" y="3120846"/>
                <a:ext cx="166383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3C031C07-3C64-4EE0-8C51-DA88EE56F9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9600" y="3038400"/>
                <a:ext cx="0" cy="19967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707D51F9-098B-42F9-A03D-C2321E03F1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7600" y="3038400"/>
                <a:ext cx="0" cy="12623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027A44C9-9E6A-4271-A2FB-7804928C72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2000" y="3028446"/>
                <a:ext cx="0" cy="13619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3A7882E2-17DD-4B4F-8BC6-E677739D09E5}"/>
                  </a:ext>
                </a:extLst>
              </p:cNvPr>
              <p:cNvCxnSpPr/>
              <p:nvPr/>
            </p:nvCxnSpPr>
            <p:spPr>
              <a:xfrm>
                <a:off x="1628854" y="3064800"/>
                <a:ext cx="0" cy="19967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63B24903-5986-4943-99C5-2983184AD09D}"/>
                  </a:ext>
                </a:extLst>
              </p:cNvPr>
              <p:cNvCxnSpPr/>
              <p:nvPr/>
            </p:nvCxnSpPr>
            <p:spPr>
              <a:xfrm>
                <a:off x="2348400" y="3064800"/>
                <a:ext cx="0" cy="19967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AD6A0FB-93E0-47FF-83B5-AEA76AD2D864}"/>
                </a:ext>
              </a:extLst>
            </p:cNvPr>
            <p:cNvSpPr txBox="1"/>
            <p:nvPr/>
          </p:nvSpPr>
          <p:spPr>
            <a:xfrm>
              <a:off x="710900" y="3171736"/>
              <a:ext cx="235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EF69C39-4849-466F-B5B3-B96700CF14E9}"/>
                </a:ext>
              </a:extLst>
            </p:cNvPr>
            <p:cNvSpPr txBox="1"/>
            <p:nvPr/>
          </p:nvSpPr>
          <p:spPr>
            <a:xfrm>
              <a:off x="1478448" y="3171736"/>
              <a:ext cx="235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E1054F7B-4892-4F28-A862-7CFD297DAB47}"/>
                </a:ext>
              </a:extLst>
            </p:cNvPr>
            <p:cNvSpPr txBox="1"/>
            <p:nvPr/>
          </p:nvSpPr>
          <p:spPr>
            <a:xfrm>
              <a:off x="2190846" y="3171736"/>
              <a:ext cx="235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06129E5-6397-4508-8B14-48183914D206}"/>
                </a:ext>
              </a:extLst>
            </p:cNvPr>
            <p:cNvSpPr txBox="1"/>
            <p:nvPr/>
          </p:nvSpPr>
          <p:spPr>
            <a:xfrm>
              <a:off x="1040172" y="3136512"/>
              <a:ext cx="235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P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6ACB54D-9DBC-4A28-AA05-26F206E6D152}"/>
                </a:ext>
              </a:extLst>
            </p:cNvPr>
            <p:cNvSpPr txBox="1"/>
            <p:nvPr/>
          </p:nvSpPr>
          <p:spPr>
            <a:xfrm>
              <a:off x="1206947" y="3136512"/>
              <a:ext cx="235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Q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25B0B94-5C7A-4CC0-97D7-1F045BA92A60}"/>
              </a:ext>
            </a:extLst>
          </p:cNvPr>
          <p:cNvSpPr txBox="1"/>
          <p:nvPr/>
        </p:nvSpPr>
        <p:spPr>
          <a:xfrm>
            <a:off x="319209" y="3405060"/>
            <a:ext cx="2793861" cy="108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900" i="1" dirty="0">
                <a:latin typeface="Arial Narrow" panose="020B0606020202030204" pitchFamily="34" charset="0"/>
              </a:rPr>
              <a:t>P </a:t>
            </a:r>
            <a:r>
              <a:rPr lang="mk-MK" sz="1900" i="1" dirty="0">
                <a:latin typeface="Arial Narrow" panose="020B0606020202030204" pitchFamily="34" charset="0"/>
              </a:rPr>
              <a:t>и</a:t>
            </a:r>
            <a:r>
              <a:rPr lang="en-US" sz="1900" i="1" dirty="0">
                <a:latin typeface="Arial Narrow" panose="020B0606020202030204" pitchFamily="34" charset="0"/>
              </a:rPr>
              <a:t> Q </a:t>
            </a:r>
            <a:r>
              <a:rPr lang="mk-MK" sz="1900" i="1" dirty="0">
                <a:latin typeface="Arial Narrow" panose="020B0606020202030204" pitchFamily="34" charset="0"/>
              </a:rPr>
              <a:t>претставуваат два дела на бројната оска.</a:t>
            </a:r>
            <a:endParaRPr lang="en-US" sz="1900" i="1" dirty="0">
              <a:latin typeface="Arial Narrow" panose="020B060602020203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1900" i="1" dirty="0">
                <a:latin typeface="Arial Narrow" panose="020B0606020202030204" pitchFamily="34" charset="0"/>
              </a:rPr>
              <a:t>P x Q = N</a:t>
            </a:r>
          </a:p>
          <a:p>
            <a:pPr algn="ctr">
              <a:lnSpc>
                <a:spcPct val="85000"/>
              </a:lnSpc>
            </a:pPr>
            <a:r>
              <a:rPr lang="mk-MK" sz="1900" i="1" dirty="0">
                <a:latin typeface="Arial Narrow" panose="020B0606020202030204" pitchFamily="34" charset="0"/>
              </a:rPr>
              <a:t>Каде се наоѓа </a:t>
            </a:r>
            <a:r>
              <a:rPr lang="en-US" sz="1900" i="1" dirty="0">
                <a:latin typeface="Arial Narrow" panose="020B0606020202030204" pitchFamily="34" charset="0"/>
              </a:rPr>
              <a:t>N</a:t>
            </a:r>
            <a:r>
              <a:rPr lang="mk-MK" sz="1900" i="1" dirty="0">
                <a:latin typeface="Arial Narrow" panose="020B0606020202030204" pitchFamily="34" charset="0"/>
              </a:rPr>
              <a:t>?</a:t>
            </a:r>
            <a:endParaRPr lang="en-US" sz="19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9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3FF80888-7D12-F142-A458-D9D8ECB5E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6774426" cy="2655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268906" y="569649"/>
            <a:ext cx="5503661" cy="17240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РАБОТЕН ЛИСТ </a:t>
            </a: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16: </a:t>
            </a:r>
            <a:r>
              <a:rPr lang="en-US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Колку </a:t>
            </a: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е силен твојот мускул на издржливост? 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4255BE4-D9C4-4E43-8341-F218070F0374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57797D1-EFA0-584F-81B4-E5238F56D4EF}"/>
              </a:ext>
            </a:extLst>
          </p:cNvPr>
          <p:cNvSpPr txBox="1">
            <a:spLocks/>
          </p:cNvSpPr>
          <p:nvPr/>
        </p:nvSpPr>
        <p:spPr>
          <a:xfrm>
            <a:off x="5432080" y="248292"/>
            <a:ext cx="3150012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6: РАЗВИВАЊЕ ПРЕКУ ГРАДЕЊЕ ИЗДРЖЛИВОСТ</a:t>
            </a:r>
            <a:endParaRPr lang="en-US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27AA2F2B-CB73-CD4B-B53C-C57A72C302B9}"/>
              </a:ext>
            </a:extLst>
          </p:cNvPr>
          <p:cNvSpPr txBox="1">
            <a:spLocks/>
          </p:cNvSpPr>
          <p:nvPr/>
        </p:nvSpPr>
        <p:spPr>
          <a:xfrm>
            <a:off x="484185" y="2929275"/>
            <a:ext cx="4414583" cy="11084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k-MK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СЕГА: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mk-MK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Сегашна сила на мускулот </a:t>
            </a:r>
            <a:r>
              <a:rPr lang="en-US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en-US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mk-MK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на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издржливост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97D683B1-9B51-1843-9859-54B397C51C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578" y="3681899"/>
            <a:ext cx="3257306" cy="3564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637B0DE0-D96D-3D47-B101-618572705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175" y="3806125"/>
            <a:ext cx="3353266" cy="3096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B41D753D-6457-3241-85DE-BB9F1D7243C2}"/>
              </a:ext>
            </a:extLst>
          </p:cNvPr>
          <p:cNvSpPr txBox="1">
            <a:spLocks/>
          </p:cNvSpPr>
          <p:nvPr/>
        </p:nvSpPr>
        <p:spPr>
          <a:xfrm>
            <a:off x="5372721" y="2929275"/>
            <a:ext cx="3435019" cy="8795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k-MK" sz="22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ЦЕЛ:</a:t>
            </a:r>
          </a:p>
          <a:p>
            <a:pPr algn="ctr"/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Посакувана сила на мускулот на издржливост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en-US" sz="2200" b="1" dirty="0">
              <a:solidFill>
                <a:srgbClr val="FF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1" name="Graphic 9" descr="Pencil">
            <a:extLst>
              <a:ext uri="{FF2B5EF4-FFF2-40B4-BE49-F238E27FC236}">
                <a16:creationId xmlns:a16="http://schemas.microsoft.com/office/drawing/2014/main" xmlns="" id="{119C81C3-9603-40A8-B5FC-CC63B9AD1B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348564" y="1115752"/>
            <a:ext cx="550605" cy="50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0FA8CDF-5B9A-3446-B379-C93BFF31B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2" y="248292"/>
            <a:ext cx="5010597" cy="2420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627537" y="945391"/>
            <a:ext cx="3897164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Дискусија: </a:t>
            </a:r>
            <a:r>
              <a:rPr lang="en-US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Има </a:t>
            </a: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ли некакви сличности?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2A4FD67-D73A-3D4C-8E3F-B05F188A78A4}"/>
              </a:ext>
            </a:extLst>
          </p:cNvPr>
          <p:cNvSpPr txBox="1">
            <a:spLocks/>
          </p:cNvSpPr>
          <p:nvPr/>
        </p:nvSpPr>
        <p:spPr>
          <a:xfrm>
            <a:off x="5432080" y="248292"/>
            <a:ext cx="3150012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6: РАЗВИВАЊЕ ПРЕКУ ГРАДЕЊЕ ИЗДРЖЛИВОСТ</a:t>
            </a:r>
            <a:endParaRPr lang="en-US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FAF578B-7DFA-A74A-A634-AF2D44853D16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</a:t>
            </a:r>
          </a:p>
        </p:txBody>
      </p:sp>
      <p:pic>
        <p:nvPicPr>
          <p:cNvPr id="13" name="Imagen 10">
            <a:extLst>
              <a:ext uri="{FF2B5EF4-FFF2-40B4-BE49-F238E27FC236}">
                <a16:creationId xmlns:a16="http://schemas.microsoft.com/office/drawing/2014/main" xmlns="" id="{DA30BC57-8340-4F4C-A8B5-06279DCAA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087" y="2991444"/>
            <a:ext cx="2930203" cy="260866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C8570FDF-0873-AD44-B35F-D44F157E93E4}"/>
              </a:ext>
            </a:extLst>
          </p:cNvPr>
          <p:cNvSpPr txBox="1">
            <a:spLocks/>
          </p:cNvSpPr>
          <p:nvPr/>
        </p:nvSpPr>
        <p:spPr>
          <a:xfrm>
            <a:off x="5141087" y="5498121"/>
            <a:ext cx="3441005" cy="9541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sz="3000" b="1" dirty="0">
                <a:solidFill>
                  <a:srgbClr val="002060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Мускул на издржливост</a:t>
            </a:r>
            <a:endParaRPr lang="en-US" sz="3000" b="1" dirty="0">
              <a:solidFill>
                <a:srgbClr val="002060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pic>
        <p:nvPicPr>
          <p:cNvPr id="18" name="Imagen 4">
            <a:extLst>
              <a:ext uri="{FF2B5EF4-FFF2-40B4-BE49-F238E27FC236}">
                <a16:creationId xmlns:a16="http://schemas.microsoft.com/office/drawing/2014/main" xmlns="" id="{42FBE782-10CB-1744-9C74-F7D08DF8D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237" y="2669171"/>
            <a:ext cx="3396509" cy="293094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C8570FDF-0873-AD44-B35F-D44F157E93E4}"/>
              </a:ext>
            </a:extLst>
          </p:cNvPr>
          <p:cNvSpPr txBox="1">
            <a:spLocks/>
          </p:cNvSpPr>
          <p:nvPr/>
        </p:nvSpPr>
        <p:spPr>
          <a:xfrm>
            <a:off x="1262639" y="5498121"/>
            <a:ext cx="2340343" cy="9541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sz="3000" b="1" dirty="0">
                <a:solidFill>
                  <a:srgbClr val="002060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Развоен </a:t>
            </a:r>
          </a:p>
          <a:p>
            <a:pPr algn="ctr">
              <a:lnSpc>
                <a:spcPct val="80000"/>
              </a:lnSpc>
            </a:pPr>
            <a:r>
              <a:rPr lang="mk-MK" sz="3000" b="1" dirty="0">
                <a:solidFill>
                  <a:srgbClr val="002060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ум</a:t>
            </a:r>
            <a:endParaRPr lang="en-US" sz="3000" b="1" dirty="0">
              <a:solidFill>
                <a:srgbClr val="002060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114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0B188AC-37AE-6942-B21E-5C5929254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74" y="113720"/>
            <a:ext cx="5537466" cy="15611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215010" y="388261"/>
            <a:ext cx="4622957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Сара пишува состав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39C7BCC-8B94-C54C-BEA1-643CE218C0CE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51201A8-8D50-9E46-B0E9-41C4C1365564}"/>
              </a:ext>
            </a:extLst>
          </p:cNvPr>
          <p:cNvSpPr txBox="1">
            <a:spLocks/>
          </p:cNvSpPr>
          <p:nvPr/>
        </p:nvSpPr>
        <p:spPr>
          <a:xfrm>
            <a:off x="5432080" y="248292"/>
            <a:ext cx="3150012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6: РАЗВИВАЊЕ ПРЕКУ ГРАДЕЊЕ ИЗДРЖЛИВОСТ</a:t>
            </a:r>
            <a:endParaRPr lang="en-US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CCB140A-C168-7445-A1D3-2DCD34132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001" y="432340"/>
            <a:ext cx="3650204" cy="324580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A53FBD6-913F-CF4A-9212-F9BFE8156D81}"/>
              </a:ext>
            </a:extLst>
          </p:cNvPr>
          <p:cNvSpPr txBox="1">
            <a:spLocks/>
          </p:cNvSpPr>
          <p:nvPr/>
        </p:nvSpPr>
        <p:spPr>
          <a:xfrm>
            <a:off x="213322" y="1809413"/>
            <a:ext cx="8668728" cy="4920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mk-MK" sz="2000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Noteworthy Light" panose="02000400000000000000" pitchFamily="2" charset="77"/>
                <a:cs typeface="Arial Narrow" panose="020B0604020202020204" pitchFamily="34" charset="0"/>
              </a:rPr>
              <a:t>Драг Дневнику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Noteworthy Light" panose="02000400000000000000" pitchFamily="2" charset="77"/>
                <a:cs typeface="Arial Narrow" panose="020B0604020202020204" pitchFamily="34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mk-MK" sz="2000" u="sng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Noteworthy Light" panose="02000400000000000000" pitchFamily="2" charset="77"/>
                <a:cs typeface="Arial Narrow" panose="020B0604020202020204" pitchFamily="34" charset="0"/>
              </a:rPr>
              <a:t>20:00</a:t>
            </a:r>
            <a:r>
              <a:rPr lang="en-US" sz="2000" u="sng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Noteworthy Light" panose="02000400000000000000" pitchFamily="2" charset="77"/>
                <a:cs typeface="Arial Narrow" panose="020B0604020202020204" pitchFamily="34" charset="0"/>
              </a:rPr>
              <a:t>: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Noteworthy Light" panose="02000400000000000000" pitchFamily="2" charset="77"/>
                <a:cs typeface="Arial Narrow" panose="020B0604020202020204" pitchFamily="34" charset="0"/>
              </a:rPr>
              <a:t> </a:t>
            </a:r>
            <a:r>
              <a:rPr lang="mk-MK" sz="2000" i="1" dirty="0">
                <a:latin typeface="Arial Narrow" pitchFamily="34" charset="0"/>
                <a:cs typeface="Noteworthy Light"/>
              </a:rPr>
              <a:t>Се обидов да го напишам составот денес, </a:t>
            </a:r>
            <a:r>
              <a:rPr lang="en-US" sz="2000" i="1" dirty="0">
                <a:latin typeface="Arial Narrow" pitchFamily="34" charset="0"/>
                <a:cs typeface="Noteworthy Light"/>
              </a:rPr>
              <a:t/>
            </a:r>
            <a:br>
              <a:rPr lang="en-US" sz="2000" i="1" dirty="0">
                <a:latin typeface="Arial Narrow" pitchFamily="34" charset="0"/>
                <a:cs typeface="Noteworthy Light"/>
              </a:rPr>
            </a:br>
            <a:r>
              <a:rPr lang="mk-MK" sz="2000" i="1" dirty="0">
                <a:latin typeface="Arial Narrow" pitchFamily="34" charset="0"/>
                <a:cs typeface="Noteworthy Light"/>
              </a:rPr>
              <a:t>но не знам дури ни како да почнам</a:t>
            </a:r>
            <a:r>
              <a:rPr lang="en-US" sz="2000" i="1" dirty="0">
                <a:latin typeface="Arial Narrow" pitchFamily="34" charset="0"/>
                <a:cs typeface="Noteworthy Light"/>
              </a:rPr>
              <a:t>.</a:t>
            </a:r>
            <a:r>
              <a:rPr lang="en-US" sz="2000" dirty="0">
                <a:latin typeface="Arial Narrow" pitchFamily="34" charset="0"/>
                <a:cs typeface="Noteworthy Light"/>
              </a:rPr>
              <a:t> </a:t>
            </a:r>
            <a:r>
              <a:rPr lang="mk-MK" sz="2000" dirty="0">
                <a:latin typeface="Arial Narrow" pitchFamily="34" charset="0"/>
                <a:cs typeface="Noteworthy Light"/>
              </a:rPr>
              <a:t>Неуспешен обид 1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Arial Narrow" pitchFamily="34" charset="0"/>
              <a:ea typeface="Noteworthy Light" panose="02000400000000000000" pitchFamily="2" charset="77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mk-MK" sz="2000" u="sng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Noteworthy Light" panose="02000400000000000000" pitchFamily="2" charset="77"/>
                <a:cs typeface="Arial Narrow" panose="020B0604020202020204" pitchFamily="34" charset="0"/>
              </a:rPr>
              <a:t>20</a:t>
            </a:r>
            <a:r>
              <a:rPr lang="en-US" sz="2000" u="sng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Noteworthy Light" panose="02000400000000000000" pitchFamily="2" charset="77"/>
                <a:cs typeface="Arial Narrow" panose="020B0604020202020204" pitchFamily="34" charset="0"/>
              </a:rPr>
              <a:t>:10</a:t>
            </a:r>
            <a:r>
              <a:rPr lang="mk-MK" sz="2000" u="sng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Noteworthy Light" panose="02000400000000000000" pitchFamily="2" charset="77"/>
                <a:cs typeface="Arial Narrow" panose="020B0604020202020204" pitchFamily="34" charset="0"/>
              </a:rPr>
              <a:t>:</a:t>
            </a:r>
            <a:r>
              <a:rPr lang="mk-MK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Noteworthy Light" panose="02000400000000000000" pitchFamily="2" charset="77"/>
                <a:cs typeface="Arial Narrow" panose="020B0604020202020204" pitchFamily="34" charset="0"/>
              </a:rPr>
              <a:t> </a:t>
            </a:r>
            <a:r>
              <a:rPr lang="mk-MK" sz="2000" i="1" dirty="0">
                <a:latin typeface="Arial Narrow" pitchFamily="34" charset="0"/>
                <a:cs typeface="Noteworthy Light"/>
              </a:rPr>
              <a:t>Се обидов повторно 10 мин. подоцна</a:t>
            </a:r>
            <a:r>
              <a:rPr lang="en-US" sz="2000" i="1" dirty="0">
                <a:latin typeface="Arial Narrow" pitchFamily="34" charset="0"/>
                <a:cs typeface="Noteworthy Light"/>
              </a:rPr>
              <a:t>, </a:t>
            </a:r>
            <a:r>
              <a:rPr lang="mk-MK" sz="2000" i="1" dirty="0">
                <a:latin typeface="Arial Narrow" pitchFamily="34" charset="0"/>
                <a:cs typeface="Noteworthy Light"/>
              </a:rPr>
              <a:t>но с</a:t>
            </a:r>
            <a:r>
              <a:rPr lang="sq-AL" sz="2000" i="1" dirty="0">
                <a:latin typeface="Arial Narrow" pitchFamily="34" charset="0"/>
              </a:rPr>
              <a:t>è</a:t>
            </a:r>
            <a:r>
              <a:rPr lang="mk-MK" sz="2000" i="1" dirty="0">
                <a:latin typeface="Arial Narrow" pitchFamily="34" charset="0"/>
              </a:rPr>
              <a:t> </a:t>
            </a:r>
            <a:r>
              <a:rPr lang="en-US" sz="2000" i="1" dirty="0">
                <a:latin typeface="Arial Narrow" pitchFamily="34" charset="0"/>
              </a:rPr>
              <a:t/>
            </a:r>
            <a:br>
              <a:rPr lang="en-US" sz="2000" i="1" dirty="0">
                <a:latin typeface="Arial Narrow" pitchFamily="34" charset="0"/>
              </a:rPr>
            </a:br>
            <a:r>
              <a:rPr lang="mk-MK" sz="2000" i="1" dirty="0">
                <a:latin typeface="Arial Narrow" pitchFamily="34" charset="0"/>
                <a:cs typeface="Noteworthy Light"/>
              </a:rPr>
              <a:t>уште не ми успева</a:t>
            </a:r>
            <a:r>
              <a:rPr lang="en-US" sz="2000" i="1" dirty="0">
                <a:latin typeface="Arial Narrow" pitchFamily="34" charset="0"/>
                <a:cs typeface="Noteworthy Light"/>
              </a:rPr>
              <a:t>. </a:t>
            </a:r>
            <a:r>
              <a:rPr lang="mk-MK" sz="2000" dirty="0">
                <a:latin typeface="Arial Narrow" pitchFamily="34" charset="0"/>
                <a:cs typeface="Noteworthy Light"/>
              </a:rPr>
              <a:t>Неуспешен обид 2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Arial Narrow" pitchFamily="34" charset="0"/>
              <a:ea typeface="Noteworthy Light" panose="02000400000000000000" pitchFamily="2" charset="77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mk-MK" sz="2000" i="1" dirty="0">
                <a:latin typeface="Arial Narrow" pitchFamily="34" charset="0"/>
                <a:cs typeface="Noteworthy Light"/>
              </a:rPr>
              <a:t>Одлучив да паузирам 15 мин., па повторно да се обидам</a:t>
            </a:r>
            <a:r>
              <a:rPr lang="en-US" sz="2000" i="1" dirty="0">
                <a:latin typeface="Arial Narrow" pitchFamily="34" charset="0"/>
                <a:cs typeface="Noteworthy Light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mk-MK" sz="2000" u="sng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Noteworthy Light" panose="02000400000000000000" pitchFamily="2" charset="77"/>
                <a:cs typeface="Arial Narrow" panose="020B0604020202020204" pitchFamily="34" charset="0"/>
              </a:rPr>
              <a:t>20</a:t>
            </a:r>
            <a:r>
              <a:rPr lang="en-US" sz="2000" u="sng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Noteworthy Light" panose="02000400000000000000" pitchFamily="2" charset="77"/>
                <a:cs typeface="Arial Narrow" panose="020B0604020202020204" pitchFamily="34" charset="0"/>
              </a:rPr>
              <a:t>:30: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Noteworthy Light" panose="02000400000000000000" pitchFamily="2" charset="77"/>
                <a:cs typeface="Arial Narrow" panose="020B0604020202020204" pitchFamily="34" charset="0"/>
              </a:rPr>
              <a:t> </a:t>
            </a:r>
            <a:r>
              <a:rPr lang="mk-MK" sz="2000" i="1" dirty="0">
                <a:latin typeface="Arial Narrow" pitchFamily="34" charset="0"/>
                <a:cs typeface="Noteworthy Light"/>
              </a:rPr>
              <a:t>Конечно напишав неколку реченици, но не</a:t>
            </a:r>
            <a:r>
              <a:rPr lang="en-US" sz="2000" i="1" dirty="0">
                <a:latin typeface="Arial Narrow" pitchFamily="34" charset="0"/>
                <a:cs typeface="Noteworthy Light"/>
              </a:rPr>
              <a:t> </a:t>
            </a:r>
            <a:r>
              <a:rPr lang="mk-MK" sz="2000" i="1" dirty="0">
                <a:latin typeface="Arial Narrow" pitchFamily="34" charset="0"/>
                <a:cs typeface="Noteworthy Light"/>
              </a:rPr>
              <a:t>сум сигурна д</a:t>
            </a:r>
            <a:r>
              <a:rPr lang="en-US" sz="2000" i="1" dirty="0">
                <a:latin typeface="Arial Narrow" pitchFamily="34" charset="0"/>
                <a:cs typeface="Noteworthy Light"/>
              </a:rPr>
              <a:t>e</a:t>
            </a:r>
            <a:r>
              <a:rPr lang="mk-MK" sz="2000" i="1" dirty="0">
                <a:latin typeface="Arial Narrow" pitchFamily="34" charset="0"/>
                <a:cs typeface="Noteworthy Light"/>
              </a:rPr>
              <a:t>ка ми се допаѓаат.</a:t>
            </a:r>
            <a:r>
              <a:rPr lang="mk-MK" sz="2000" dirty="0">
                <a:latin typeface="Arial Narrow" pitchFamily="34" charset="0"/>
                <a:cs typeface="Noteworthy Light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mk-MK" sz="2000" dirty="0">
                <a:latin typeface="Arial Narrow" pitchFamily="34" charset="0"/>
                <a:cs typeface="Noteworthy Light"/>
              </a:rPr>
              <a:t>Мал напредок</a:t>
            </a:r>
            <a:endParaRPr lang="en-US" sz="2000" dirty="0">
              <a:latin typeface="Arial Narrow" pitchFamily="34" charset="0"/>
              <a:cs typeface="Noteworthy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mk-MK" sz="2000" u="sng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Noteworthy Light" panose="02000400000000000000" pitchFamily="2" charset="77"/>
                <a:cs typeface="Arial Narrow" panose="020B0604020202020204" pitchFamily="34" charset="0"/>
              </a:rPr>
              <a:t>21</a:t>
            </a:r>
            <a:r>
              <a:rPr lang="en-US" sz="2000" u="sng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Noteworthy Light" panose="02000400000000000000" pitchFamily="2" charset="77"/>
                <a:cs typeface="Arial Narrow" panose="020B0604020202020204" pitchFamily="34" charset="0"/>
              </a:rPr>
              <a:t>:30: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Noteworthy Light" panose="02000400000000000000" pitchFamily="2" charset="77"/>
                <a:cs typeface="Arial Narrow" panose="020B0604020202020204" pitchFamily="34" charset="0"/>
              </a:rPr>
              <a:t> </a:t>
            </a:r>
            <a:r>
              <a:rPr lang="mk-MK" sz="2000" i="1" dirty="0">
                <a:latin typeface="Arial Narrow" pitchFamily="34" charset="0"/>
                <a:cs typeface="Noteworthy Light"/>
              </a:rPr>
              <a:t>Го фрлив претходно напишаното. Решив да почнам од почеток.</a:t>
            </a:r>
            <a:r>
              <a:rPr lang="en-US" sz="2000" i="1" dirty="0">
                <a:latin typeface="Arial Narrow" pitchFamily="34" charset="0"/>
                <a:cs typeface="Noteworthy Light"/>
              </a:rPr>
              <a:t> </a:t>
            </a:r>
            <a:r>
              <a:rPr lang="mk-MK" sz="2000" i="1" dirty="0">
                <a:latin typeface="Arial Narrow" pitchFamily="34" charset="0"/>
                <a:cs typeface="Noteworthy Light"/>
              </a:rPr>
              <a:t>Од овој </a:t>
            </a:r>
            <a:br>
              <a:rPr lang="mk-MK" sz="2000" i="1" dirty="0">
                <a:latin typeface="Arial Narrow" pitchFamily="34" charset="0"/>
                <a:cs typeface="Noteworthy Light"/>
              </a:rPr>
            </a:br>
            <a:r>
              <a:rPr lang="mk-MK" sz="2000" i="1" dirty="0">
                <a:latin typeface="Arial Narrow" pitchFamily="34" charset="0"/>
                <a:cs typeface="Noteworthy Light"/>
              </a:rPr>
              <a:t>состав почна да ме боли и мускулот на издржливост!</a:t>
            </a:r>
            <a:r>
              <a:rPr lang="en-US" sz="2000" i="1" dirty="0">
                <a:latin typeface="Arial Narrow" pitchFamily="34" charset="0"/>
                <a:cs typeface="Noteworthy Light"/>
              </a:rPr>
              <a:t> </a:t>
            </a:r>
            <a:r>
              <a:rPr lang="mk-MK" sz="2000" i="1" dirty="0">
                <a:latin typeface="Arial Narrow" pitchFamily="34" charset="0"/>
                <a:cs typeface="Noteworthy Light"/>
              </a:rPr>
              <a:t>Добро би било некое време </a:t>
            </a:r>
            <a:br>
              <a:rPr lang="mk-MK" sz="2000" i="1" dirty="0">
                <a:latin typeface="Arial Narrow" pitchFamily="34" charset="0"/>
                <a:cs typeface="Noteworthy Light"/>
              </a:rPr>
            </a:br>
            <a:r>
              <a:rPr lang="mk-MK" sz="2000" i="1" dirty="0">
                <a:latin typeface="Arial Narrow" pitchFamily="34" charset="0"/>
                <a:cs typeface="Noteworthy Light"/>
              </a:rPr>
              <a:t>да го оставам на страна</a:t>
            </a:r>
            <a:r>
              <a:rPr lang="en-US" sz="2000" i="1" dirty="0">
                <a:latin typeface="Arial Narrow" pitchFamily="34" charset="0"/>
                <a:cs typeface="Noteworthy Light"/>
              </a:rPr>
              <a:t>, </a:t>
            </a:r>
            <a:r>
              <a:rPr lang="mk-MK" sz="2000" i="1" dirty="0">
                <a:latin typeface="Arial Narrow" pitchFamily="34" charset="0"/>
                <a:cs typeface="Noteworthy Light"/>
              </a:rPr>
              <a:t>па подоцна одново да му се вратам</a:t>
            </a:r>
            <a:r>
              <a:rPr lang="en-US" sz="2000" i="1" dirty="0">
                <a:latin typeface="Arial Narrow" pitchFamily="34" charset="0"/>
                <a:cs typeface="Noteworthy Light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mk-MK" sz="2000" u="sng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Noteworthy Light" panose="02000400000000000000" pitchFamily="2" charset="77"/>
                <a:cs typeface="Arial Narrow" panose="020B0604020202020204" pitchFamily="34" charset="0"/>
              </a:rPr>
              <a:t>22:00</a:t>
            </a:r>
            <a:r>
              <a:rPr lang="en-US" sz="2000" u="sng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Noteworthy Light" panose="02000400000000000000" pitchFamily="2" charset="77"/>
                <a:cs typeface="Arial Narrow" panose="020B0604020202020204" pitchFamily="34" charset="0"/>
              </a:rPr>
              <a:t>: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Noteworthy Light" panose="02000400000000000000" pitchFamily="2" charset="77"/>
                <a:cs typeface="Arial Narrow" panose="020B0604020202020204" pitchFamily="34" charset="0"/>
              </a:rPr>
              <a:t> </a:t>
            </a:r>
            <a:r>
              <a:rPr lang="mk-MK" sz="2000" i="1" dirty="0">
                <a:latin typeface="Arial Narrow" pitchFamily="34" charset="0"/>
                <a:cs typeface="Noteworthy Light"/>
              </a:rPr>
              <a:t>Посреќна сум со неколкуте нови реченици што ги напишав.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mk-MK" sz="2000" b="1" dirty="0">
                <a:latin typeface="Arial Narrow" pitchFamily="34" charset="0"/>
                <a:cs typeface="Noteworthy Light"/>
              </a:rPr>
              <a:t>Напредок! Сега, право во кревет!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  <a:ea typeface="Noteworthy Light" panose="02000400000000000000" pitchFamily="2" charset="77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6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33F6DCCC-F528-7849-930D-95A793157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76" y="272851"/>
            <a:ext cx="6896253" cy="21091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-594763" y="390012"/>
            <a:ext cx="5505975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endParaRPr lang="en-US" sz="4000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B8C6A39-5ED5-F048-A9E0-CE882A487466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7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1D08C5D-9745-A441-888B-1ABF898CC770}"/>
              </a:ext>
            </a:extLst>
          </p:cNvPr>
          <p:cNvSpPr txBox="1">
            <a:spLocks/>
          </p:cNvSpPr>
          <p:nvPr/>
        </p:nvSpPr>
        <p:spPr>
          <a:xfrm>
            <a:off x="5432080" y="248292"/>
            <a:ext cx="3150012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6: РАЗВИВАЊЕ ПРЕКУ ГРАДЕЊЕ ИЗДРЖЛИВОСТ</a:t>
            </a:r>
            <a:endParaRPr lang="en-US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F5CB596-E5FE-9D46-A21A-A578C87D289A}"/>
              </a:ext>
            </a:extLst>
          </p:cNvPr>
          <p:cNvSpPr txBox="1">
            <a:spLocks/>
          </p:cNvSpPr>
          <p:nvPr/>
        </p:nvSpPr>
        <p:spPr>
          <a:xfrm>
            <a:off x="256579" y="2472266"/>
            <a:ext cx="6121643" cy="43857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buBlip>
                <a:blip r:embed="rId5"/>
              </a:buBlip>
            </a:pPr>
            <a:r>
              <a:rPr lang="mk-MK" sz="2200" dirty="0">
                <a:latin typeface="Arial Narrow" pitchFamily="34" charset="0"/>
              </a:rPr>
              <a:t>Изберете задача која во овој период ве оптоварува. 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5"/>
              </a:buBlip>
            </a:pPr>
            <a:r>
              <a:rPr lang="mk-MK" sz="2200" dirty="0">
                <a:latin typeface="Arial Narrow" pitchFamily="34" charset="0"/>
              </a:rPr>
              <a:t>Водете дневник за вашите обиди и во текот на неколку дена.</a:t>
            </a:r>
          </a:p>
          <a:p>
            <a:pPr>
              <a:lnSpc>
                <a:spcPct val="100000"/>
              </a:lnSpc>
            </a:pPr>
            <a:endParaRPr lang="mk-MK" sz="1200" dirty="0">
              <a:latin typeface="Arial Narrow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5"/>
              </a:buBlip>
            </a:pPr>
            <a:r>
              <a:rPr lang="mk-MK" sz="2200" dirty="0">
                <a:latin typeface="Arial Narrow" pitchFamily="34" charset="0"/>
              </a:rPr>
              <a:t>Означувајте до нив дали имате напредок </a:t>
            </a:r>
            <a:br>
              <a:rPr lang="mk-MK" sz="2200" dirty="0">
                <a:latin typeface="Arial Narrow" pitchFamily="34" charset="0"/>
              </a:rPr>
            </a:br>
            <a:r>
              <a:rPr lang="mk-MK" sz="2200" dirty="0">
                <a:latin typeface="Arial Narrow" pitchFamily="34" charset="0"/>
              </a:rPr>
              <a:t>или неуспех.</a:t>
            </a:r>
            <a:endParaRPr lang="en-US" sz="2200" dirty="0">
              <a:solidFill>
                <a:schemeClr val="tx2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lvl="0">
              <a:lnSpc>
                <a:spcPct val="100000"/>
              </a:lnSpc>
            </a:pPr>
            <a:endParaRPr lang="mk-MK" sz="1200" dirty="0"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r>
              <a:rPr lang="mk-MK" sz="2200" dirty="0">
                <a:solidFill>
                  <a:schemeClr val="tx2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Оваа вежба ќе ви помогне да </a:t>
            </a:r>
            <a:r>
              <a:rPr lang="mk-MK" sz="2400" b="1" dirty="0">
                <a:solidFill>
                  <a:srgbClr val="00B05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погледнете назад </a:t>
            </a:r>
            <a:endParaRPr lang="en-US" sz="2400" b="1" dirty="0">
              <a:solidFill>
                <a:srgbClr val="00B05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mk-MK" sz="2400" b="1" dirty="0">
                <a:solidFill>
                  <a:srgbClr val="00B05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кон вашата фрустрација</a:t>
            </a:r>
            <a:r>
              <a:rPr lang="mk-MK" sz="2200" b="1" dirty="0">
                <a:solidFill>
                  <a:srgbClr val="00B05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mk-MK" sz="2200" dirty="0">
                <a:solidFill>
                  <a:schemeClr val="tx2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и да видите колку лесни стануваат работите на крајот.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mk-MK" sz="2400" b="1" dirty="0">
                <a:solidFill>
                  <a:srgbClr val="D8433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Стануваме с</a:t>
            </a:r>
            <a:r>
              <a:rPr lang="en-US" sz="2400" b="1" dirty="0">
                <a:solidFill>
                  <a:srgbClr val="D8433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è</a:t>
            </a:r>
            <a:r>
              <a:rPr lang="mk-MK" sz="2400" b="1" dirty="0">
                <a:solidFill>
                  <a:srgbClr val="D8433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поиздржливи со тек на времето!</a:t>
            </a:r>
            <a:endParaRPr lang="en-US" sz="2400" b="1" dirty="0">
              <a:solidFill>
                <a:srgbClr val="D8433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lvl="0">
              <a:lnSpc>
                <a:spcPct val="100000"/>
              </a:lnSpc>
            </a:pPr>
            <a:endParaRPr lang="mk-MK" sz="2200" dirty="0"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>
              <a:solidFill>
                <a:schemeClr val="tx2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>
              <a:solidFill>
                <a:schemeClr val="tx2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A30BC57-8340-4F4C-A8B5-06279DCAA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6760" y="2472267"/>
            <a:ext cx="3537239" cy="314909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8570FDF-0873-AD44-B35F-D44F157E93E4}"/>
              </a:ext>
            </a:extLst>
          </p:cNvPr>
          <p:cNvSpPr txBox="1">
            <a:spLocks/>
          </p:cNvSpPr>
          <p:nvPr/>
        </p:nvSpPr>
        <p:spPr>
          <a:xfrm>
            <a:off x="6155671" y="4194313"/>
            <a:ext cx="2705831" cy="9541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sz="3000" b="1" dirty="0">
                <a:solidFill>
                  <a:srgbClr val="002060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Мускул на издржливост</a:t>
            </a:r>
            <a:endParaRPr lang="en-US" sz="3000" b="1" dirty="0">
              <a:solidFill>
                <a:srgbClr val="002060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pic>
        <p:nvPicPr>
          <p:cNvPr id="14" name="Graphic 9" descr="Pencil">
            <a:extLst>
              <a:ext uri="{FF2B5EF4-FFF2-40B4-BE49-F238E27FC236}">
                <a16:creationId xmlns:a16="http://schemas.microsoft.com/office/drawing/2014/main" xmlns="" id="{BDC565B6-F3DA-4CDD-85C2-A0F1A06F6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156777" y="1676592"/>
            <a:ext cx="550605" cy="50701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46651" y="772857"/>
            <a:ext cx="4660891" cy="1438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mk-MK" sz="44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РАБОТЕН ЛИСТ  </a:t>
            </a:r>
            <a:r>
              <a:rPr lang="mk-MK" sz="4400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17: </a:t>
            </a:r>
            <a:r>
              <a:rPr lang="mk-MK" sz="44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/>
            </a:r>
            <a:br>
              <a:rPr lang="mk-MK" sz="44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sz="40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Вежбање на мускулот </a:t>
            </a:r>
            <a:br>
              <a:rPr lang="mk-MK" sz="40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sz="40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на издржливост</a:t>
            </a:r>
            <a:endParaRPr lang="en-US" sz="4400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0886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442460" y="1017131"/>
            <a:ext cx="3259390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Преглед на тоа што го учевме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42C9A3D1-5EEF-6644-A931-5181F8A8250C}"/>
              </a:ext>
            </a:extLst>
          </p:cNvPr>
          <p:cNvSpPr txBox="1">
            <a:spLocks/>
          </p:cNvSpPr>
          <p:nvPr/>
        </p:nvSpPr>
        <p:spPr>
          <a:xfrm>
            <a:off x="294969" y="2952163"/>
            <a:ext cx="8566534" cy="36952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1200"/>
              </a:spcAft>
              <a:buBlip>
                <a:blip r:embed="rId4"/>
              </a:buBlip>
            </a:pPr>
            <a:r>
              <a:rPr lang="mk-MK" sz="2400" b="1" dirty="0">
                <a:solidFill>
                  <a:schemeClr val="accent6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Издржливост на неуспех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mk-MK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 способност да се вратите по неуспешни обиди и да надоместите за да ја постигнете целта. </a:t>
            </a:r>
            <a:endParaRPr lang="en-US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Blip>
                <a:blip r:embed="rId4"/>
              </a:buBlip>
            </a:pPr>
            <a:r>
              <a:rPr lang="mk-MK" sz="2200" dirty="0">
                <a:solidFill>
                  <a:schemeClr val="bg1"/>
                </a:solidFill>
                <a:latin typeface="Arial Narrow" pitchFamily="34" charset="0"/>
              </a:rPr>
              <a:t>Ниту еден од нас не е роден со ваква способност.</a:t>
            </a:r>
            <a:r>
              <a:rPr lang="en-US" sz="22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mk-MK" sz="2200" dirty="0">
                <a:solidFill>
                  <a:schemeClr val="bg1"/>
                </a:solidFill>
                <a:latin typeface="Arial Narrow" pitchFamily="34" charset="0"/>
              </a:rPr>
              <a:t> Но, секој може да ја развие преку зајакнување на нашиот </a:t>
            </a:r>
            <a:r>
              <a:rPr lang="mk-MK" sz="2400" b="1" dirty="0">
                <a:solidFill>
                  <a:schemeClr val="accent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МУСКУЛ НА ИЗДРЖЛИВОСТ</a:t>
            </a:r>
            <a:r>
              <a:rPr lang="en-US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  <a:r>
              <a:rPr lang="mk-MK" sz="2800" dirty="0">
                <a:latin typeface="Arial Narrow" pitchFamily="34" charset="0"/>
              </a:rPr>
              <a:t> </a:t>
            </a:r>
            <a:endParaRPr lang="en-US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Blip>
                <a:blip r:embed="rId4"/>
              </a:buBlip>
            </a:pPr>
            <a:r>
              <a:rPr lang="mk-MK" sz="2400" b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Барањето предизвик</a:t>
            </a:r>
            <a:r>
              <a:rPr lang="en-US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  <a:r>
              <a:rPr lang="mk-MK" sz="2200" dirty="0">
                <a:solidFill>
                  <a:schemeClr val="bg1"/>
                </a:solidFill>
                <a:latin typeface="Arial Narrow" pitchFamily="34" charset="0"/>
              </a:rPr>
              <a:t>стремењето кон повисоки </a:t>
            </a:r>
            <a:r>
              <a:rPr lang="mk-MK" sz="2200" dirty="0" smtClean="0">
                <a:solidFill>
                  <a:schemeClr val="bg1"/>
                </a:solidFill>
                <a:latin typeface="Arial Narrow" pitchFamily="34" charset="0"/>
              </a:rPr>
              <a:t>цели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,</a:t>
            </a:r>
            <a:r>
              <a:rPr lang="mk-MK" sz="22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mk-MK" sz="2200" dirty="0">
                <a:solidFill>
                  <a:schemeClr val="bg1"/>
                </a:solidFill>
                <a:latin typeface="Arial Narrow" pitchFamily="34" charset="0"/>
              </a:rPr>
              <a:t>често завршува со неуспех и фрустрација, но ако се држите до нив, ја градите вашата издржливост. </a:t>
            </a:r>
            <a:endParaRPr lang="en-US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Blip>
                <a:blip r:embed="rId4"/>
              </a:buBlip>
            </a:pPr>
            <a:r>
              <a:rPr lang="mk-MK" sz="2200" dirty="0">
                <a:solidFill>
                  <a:schemeClr val="bg1"/>
                </a:solidFill>
                <a:latin typeface="Arial Narrow" pitchFamily="34" charset="0"/>
              </a:rPr>
              <a:t>Развивањето на издржливоста ги зголемува вашите шанси за успех во училиштето, животот и кариерата</a:t>
            </a:r>
            <a:r>
              <a:rPr lang="en-US" sz="2200" dirty="0">
                <a:solidFill>
                  <a:schemeClr val="bg1"/>
                </a:solidFill>
                <a:latin typeface="Arial Narrow" pitchFamily="34" charset="0"/>
              </a:rPr>
              <a:t>. 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xmlns="" id="{A402DBA2-FF35-4E4C-B8A5-2F76FCB10E67}"/>
              </a:ext>
            </a:extLst>
          </p:cNvPr>
          <p:cNvSpPr txBox="1">
            <a:spLocks/>
          </p:cNvSpPr>
          <p:nvPr/>
        </p:nvSpPr>
        <p:spPr>
          <a:xfrm>
            <a:off x="2839617" y="313833"/>
            <a:ext cx="1260437" cy="3953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mk-MK" sz="16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Лекција</a:t>
            </a:r>
            <a:r>
              <a:rPr lang="en-US" sz="16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 6</a:t>
            </a:r>
            <a:endParaRPr lang="es-AR" sz="1600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B8C6A39-5ED5-F048-A9E0-CE882A487466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414911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1969</TotalTime>
  <Words>300</Words>
  <Application>Microsoft Office PowerPoint</Application>
  <PresentationFormat>On-screen Show (4:3)</PresentationFormat>
  <Paragraphs>74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Noteworthy Light</vt:lpstr>
      <vt:lpstr>SUNN Line</vt:lpstr>
      <vt:lpstr>Times New Roman</vt:lpstr>
      <vt:lpstr>Tema de Office</vt:lpstr>
      <vt:lpstr>Развивање преку градење издржливост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Makes  Dreams Come True</dc:title>
  <dc:creator>Microsoft Office User</dc:creator>
  <cp:lastModifiedBy>Renata</cp:lastModifiedBy>
  <cp:revision>258</cp:revision>
  <cp:lastPrinted>2018-12-14T12:30:04Z</cp:lastPrinted>
  <dcterms:created xsi:type="dcterms:W3CDTF">2018-11-29T16:11:04Z</dcterms:created>
  <dcterms:modified xsi:type="dcterms:W3CDTF">2019-01-09T17:55:20Z</dcterms:modified>
</cp:coreProperties>
</file>