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6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9"/>
    <a:srgbClr val="D84337"/>
    <a:srgbClr val="FFF9C8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5"/>
    <p:restoredTop sz="94824"/>
  </p:normalViewPr>
  <p:slideViewPr>
    <p:cSldViewPr snapToGrid="0" snapToObjects="1">
      <p:cViewPr varScale="1">
        <p:scale>
          <a:sx n="81" d="100"/>
          <a:sy n="81" d="100"/>
        </p:scale>
        <p:origin x="18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1DC5-604E-424C-A244-304E50ED28D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F09-5352-CE4F-A5BB-8107D335B36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5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130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951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731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451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130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69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85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82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36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19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69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6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64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1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51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30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71BE-1910-0943-ADDF-06AF1C55543B}" type="datetimeFigureOut">
              <a:rPr lang="es-AR" smtClean="0"/>
              <a:t>12/1/2019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0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5114B64-8146-1D48-9ACF-ED780818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5156" y="1081600"/>
            <a:ext cx="1879967" cy="654276"/>
          </a:xfrm>
        </p:spPr>
        <p:txBody>
          <a:bodyPr>
            <a:noAutofit/>
          </a:bodyPr>
          <a:lstStyle/>
          <a:p>
            <a:r>
              <a:rPr lang="mk-MK" sz="28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</a:t>
            </a:r>
            <a:r>
              <a:rPr lang="en-US" sz="28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7</a:t>
            </a:r>
            <a:endParaRPr lang="es-AR" sz="28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3A036D8-44D7-5748-82DD-047A99423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57" y="2479877"/>
            <a:ext cx="4898571" cy="1780108"/>
          </a:xfrm>
        </p:spPr>
        <p:txBody>
          <a:bodyPr anchor="ctr">
            <a:noAutofit/>
          </a:bodyPr>
          <a:lstStyle/>
          <a:p>
            <a:r>
              <a:rPr lang="mk-MK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Градење добри навики за развој</a:t>
            </a:r>
            <a:endParaRPr lang="en-US" sz="50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504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81AAAC7-2C1E-1842-9469-FAC65349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93" y="498628"/>
            <a:ext cx="4134019" cy="232605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F6E9FB-9DEC-3347-B0B9-BDA942EA16A2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DC05CB8-360E-CC42-917E-6D7B9D9CC0FD}"/>
              </a:ext>
            </a:extLst>
          </p:cNvPr>
          <p:cNvSpPr txBox="1">
            <a:spLocks/>
          </p:cNvSpPr>
          <p:nvPr/>
        </p:nvSpPr>
        <p:spPr>
          <a:xfrm>
            <a:off x="8557485" y="248292"/>
            <a:ext cx="385990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CA6A97D6-7637-4F43-BA78-53C79840BA43}"/>
              </a:ext>
            </a:extLst>
          </p:cNvPr>
          <p:cNvSpPr txBox="1">
            <a:spLocks/>
          </p:cNvSpPr>
          <p:nvPr/>
        </p:nvSpPr>
        <p:spPr>
          <a:xfrm>
            <a:off x="314507" y="1049949"/>
            <a:ext cx="3551326" cy="1508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ЧИТАЊЕ 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3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: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70000"/>
              </a:lnSpc>
            </a:pP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Водење грижа за својот ум и тело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C005E69B-C751-DD4F-89AD-247DAF7C3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324" y="1201699"/>
            <a:ext cx="5573124" cy="54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E819F3D-D29A-A84E-8275-C9D3FE01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4" y="377036"/>
            <a:ext cx="3749717" cy="2061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700526" y="923222"/>
            <a:ext cx="2957074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Позитивни навики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012A29-C420-F941-BDC1-C701EF6F720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1718C3A6-8815-754C-8C0F-ABA1B006D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00398"/>
            <a:ext cx="4427220" cy="5422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A58E294D-42D0-C54D-A8DB-7EA2DF0B5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70" y="2100398"/>
            <a:ext cx="4418330" cy="541401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8F0A70A5-4F58-CD4F-9397-F4BD2056D3A8}"/>
              </a:ext>
            </a:extLst>
          </p:cNvPr>
          <p:cNvSpPr txBox="1">
            <a:spLocks/>
          </p:cNvSpPr>
          <p:nvPr/>
        </p:nvSpPr>
        <p:spPr>
          <a:xfrm>
            <a:off x="4468733" y="1554782"/>
            <a:ext cx="2882681" cy="11974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КАКО ДА СЕ УСВОЈАТ ПОЗИТИВНИ НАВИКИ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704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A030510-DA86-0048-B1E4-08F7273CB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02" y="277447"/>
            <a:ext cx="6085776" cy="23223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F9E1DD7A-04EB-D846-8FDD-A2AE87C0C5A7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754DD5C-38E0-A94E-9DBB-C33554819BC2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53221DF-80FF-4D4C-912A-DF10248402E6}"/>
              </a:ext>
            </a:extLst>
          </p:cNvPr>
          <p:cNvSpPr txBox="1">
            <a:spLocks/>
          </p:cNvSpPr>
          <p:nvPr/>
        </p:nvSpPr>
        <p:spPr>
          <a:xfrm>
            <a:off x="543397" y="796406"/>
            <a:ext cx="5238838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 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2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1: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Позитивни навики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907F380-BAAA-B74C-AE0B-6B820DB94EEB}"/>
              </a:ext>
            </a:extLst>
          </p:cNvPr>
          <p:cNvSpPr txBox="1">
            <a:spLocks/>
          </p:cNvSpPr>
          <p:nvPr/>
        </p:nvSpPr>
        <p:spPr>
          <a:xfrm>
            <a:off x="1045029" y="2857770"/>
            <a:ext cx="6848905" cy="32081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ЧЕКОР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1: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Откријте што е тоа што сакате да го </a:t>
            </a:r>
            <a:r>
              <a:rPr lang="mk-MK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подобрите.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ЧЕКОР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2: </a:t>
            </a:r>
            <a:r>
              <a:rPr lang="mk-MK" sz="2200" dirty="0">
                <a:latin typeface="Arial Narrow" panose="020B0606020202030204" pitchFamily="34" charset="0"/>
              </a:rPr>
              <a:t>Која една мала работа може да ја правите редовно што би ви помогнало да ги остварите своите цели</a:t>
            </a:r>
            <a:r>
              <a:rPr lang="en-US" sz="2200" dirty="0"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ЧЕКОР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3: </a:t>
            </a:r>
            <a:r>
              <a:rPr lang="mk-MK" sz="2200" b="1" dirty="0">
                <a:solidFill>
                  <a:srgbClr val="D843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СТАРТ</a:t>
            </a:r>
            <a:r>
              <a:rPr lang="en-US" sz="2200" b="1" dirty="0" smtClean="0">
                <a:solidFill>
                  <a:srgbClr val="D843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!!</a:t>
            </a:r>
            <a:r>
              <a:rPr lang="mk-MK" sz="2200" b="1" dirty="0" smtClean="0">
                <a:solidFill>
                  <a:srgbClr val="D843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  <a:endParaRPr lang="en-US" sz="2200" b="1" dirty="0">
              <a:solidFill>
                <a:srgbClr val="D843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b="1" dirty="0">
              <a:solidFill>
                <a:srgbClr val="D843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Изберете ЕДНА работа и ОБВРЗЕТЕ СЕ</a:t>
            </a:r>
            <a:r>
              <a:rPr lang="en-US" sz="22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endParaRPr lang="en-US" sz="2200" b="1" dirty="0">
              <a:solidFill>
                <a:srgbClr val="D843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2" name="Graphic 9" descr="Pencil">
            <a:extLst>
              <a:ext uri="{FF2B5EF4-FFF2-40B4-BE49-F238E27FC236}">
                <a16:creationId xmlns="" xmlns:a16="http://schemas.microsoft.com/office/drawing/2014/main" id="{DE52169D-EBD8-40A4-AEF9-A75078207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4069" y="1958482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83660" y="1008029"/>
            <a:ext cx="3272722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Преглед на тоа што го учевме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42C9A3D1-5EEF-6644-A931-5181F8A8250C}"/>
              </a:ext>
            </a:extLst>
          </p:cNvPr>
          <p:cNvSpPr txBox="1">
            <a:spLocks/>
          </p:cNvSpPr>
          <p:nvPr/>
        </p:nvSpPr>
        <p:spPr>
          <a:xfrm>
            <a:off x="2254902" y="3459532"/>
            <a:ext cx="5069351" cy="16466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8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8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Дискусија</a:t>
            </a:r>
            <a:r>
              <a:rPr lang="en-US" sz="2800" b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:</a:t>
            </a:r>
            <a:r>
              <a:rPr lang="en-US" sz="28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Кои нови работи ги научивме во последните неколку недели</a:t>
            </a:r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US" sz="28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="" xmlns:a16="http://schemas.microsoft.com/office/drawing/2014/main" id="{A402DBA2-FF35-4E4C-B8A5-2F76FCB10E67}"/>
              </a:ext>
            </a:extLst>
          </p:cNvPr>
          <p:cNvSpPr txBox="1">
            <a:spLocks/>
          </p:cNvSpPr>
          <p:nvPr/>
        </p:nvSpPr>
        <p:spPr>
          <a:xfrm>
            <a:off x="2991844" y="334038"/>
            <a:ext cx="1020270" cy="395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k-MK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</a:t>
            </a:r>
            <a:r>
              <a:rPr lang="en-US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7</a:t>
            </a:r>
            <a:endParaRPr lang="es-AR" sz="16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754DD5C-38E0-A94E-9DBB-C33554819BC2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4149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84CACF1-FA33-6D45-85A2-81C7ED745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4" y="248292"/>
            <a:ext cx="5017104" cy="2320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802494" y="847303"/>
            <a:ext cx="3823809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Последна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менторска активност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AC29D13-8E38-4748-A8AD-49A40463E64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4255BE4-D9C4-4E43-8341-F218070F0374}"/>
              </a:ext>
            </a:extLst>
          </p:cNvPr>
          <p:cNvSpPr txBox="1">
            <a:spLocks/>
          </p:cNvSpPr>
          <p:nvPr/>
        </p:nvSpPr>
        <p:spPr>
          <a:xfrm>
            <a:off x="8597589" y="248292"/>
            <a:ext cx="3520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5C1E5A5-280B-574F-B1D0-ED4876960C46}"/>
              </a:ext>
            </a:extLst>
          </p:cNvPr>
          <p:cNvSpPr txBox="1">
            <a:spLocks/>
          </p:cNvSpPr>
          <p:nvPr/>
        </p:nvSpPr>
        <p:spPr>
          <a:xfrm>
            <a:off x="926158" y="2644213"/>
            <a:ext cx="6946392" cy="34134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mk-MK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Следната недела</a:t>
            </a: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mk-MK" sz="2400" b="1" dirty="0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за последен пат </a:t>
            </a:r>
            <a:r>
              <a:rPr lang="mk-MK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ќе се сретнете </a:t>
            </a:r>
            <a:r>
              <a:rPr lang="en-GB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GB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mk-MK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со </a:t>
            </a:r>
            <a:r>
              <a:rPr lang="mk-MK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учениците што ги менторирате</a:t>
            </a:r>
            <a:r>
              <a:rPr lang="en-US" sz="2400" b="1" dirty="0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mk-MK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Ќе се сретнете за да им дадете совет како да развијат самоконтрола и да усвојат позитивни навики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966DA5-0837-4F39-A7EE-23A73BB0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399" y="4019400"/>
            <a:ext cx="3609145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335CB50-D03F-C846-8459-1BC79769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2" y="348236"/>
            <a:ext cx="3956117" cy="15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147677" y="527386"/>
            <a:ext cx="3410340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Самоконтрола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ACD9500-B31A-9F4B-937A-6A01B9501E3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7AB5038-E3F5-E94B-B094-098E3ACEAAC5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38C992-F620-4F03-8619-4801101319BB}"/>
              </a:ext>
            </a:extLst>
          </p:cNvPr>
          <p:cNvSpPr/>
          <p:nvPr/>
        </p:nvSpPr>
        <p:spPr>
          <a:xfrm>
            <a:off x="265427" y="2017858"/>
            <a:ext cx="4299040" cy="1138773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mk-MK" sz="2200" dirty="0">
                <a:solidFill>
                  <a:srgbClr val="080639"/>
                </a:solidFill>
                <a:latin typeface="Arial Narrow" panose="020B0606020202030204" pitchFamily="34" charset="0"/>
              </a:rPr>
              <a:t>Самоконтрола е правење на тоа</a:t>
            </a:r>
            <a:br>
              <a:rPr lang="mk-MK" sz="2200" dirty="0">
                <a:solidFill>
                  <a:srgbClr val="080639"/>
                </a:solidFill>
                <a:latin typeface="Arial Narrow" panose="020B0606020202030204" pitchFamily="34" charset="0"/>
              </a:rPr>
            </a:br>
            <a:r>
              <a:rPr lang="mk-MK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што е најдобро на долги патеки</a:t>
            </a:r>
            <a:r>
              <a:rPr lang="mk-MK" sz="2200" b="1" dirty="0">
                <a:solidFill>
                  <a:srgbClr val="7030A0"/>
                </a:solidFill>
                <a:latin typeface="Arial Narrow" panose="020B0606020202030204" pitchFamily="34" charset="0"/>
              </a:rPr>
              <a:t/>
            </a:r>
            <a:br>
              <a:rPr lang="mk-MK" sz="22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mk-MK" sz="2200" dirty="0">
                <a:solidFill>
                  <a:srgbClr val="080639"/>
                </a:solidFill>
                <a:latin typeface="Arial Narrow" panose="020B0606020202030204" pitchFamily="34" charset="0"/>
              </a:rPr>
              <a:t>и покрај </a:t>
            </a:r>
            <a:r>
              <a:rPr lang="mk-MK" sz="2200" dirty="0" smtClean="0">
                <a:solidFill>
                  <a:srgbClr val="080639"/>
                </a:solidFill>
                <a:latin typeface="Arial Narrow" panose="020B0606020202030204" pitchFamily="34" charset="0"/>
              </a:rPr>
              <a:t>краткорочните искушенија.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6E22259-5C8F-4CBA-96B6-5FE55EF441C0}"/>
              </a:ext>
            </a:extLst>
          </p:cNvPr>
          <p:cNvSpPr/>
          <p:nvPr/>
        </p:nvSpPr>
        <p:spPr>
          <a:xfrm>
            <a:off x="2112000" y="3627934"/>
            <a:ext cx="1314001" cy="64633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8A1BBDB-C07E-434F-BBA5-E7097F9B9C1A}"/>
              </a:ext>
            </a:extLst>
          </p:cNvPr>
          <p:cNvGrpSpPr/>
          <p:nvPr/>
        </p:nvGrpSpPr>
        <p:grpSpPr>
          <a:xfrm>
            <a:off x="432372" y="3619086"/>
            <a:ext cx="3151429" cy="2998280"/>
            <a:chOff x="432372" y="3619086"/>
            <a:chExt cx="3151429" cy="2998280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678710B7-4CD9-417E-8F52-9545640399FA}"/>
                </a:ext>
              </a:extLst>
            </p:cNvPr>
            <p:cNvSpPr/>
            <p:nvPr/>
          </p:nvSpPr>
          <p:spPr>
            <a:xfrm>
              <a:off x="2260801" y="4297999"/>
              <a:ext cx="1323000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n 13">
              <a:extLst>
                <a:ext uri="{FF2B5EF4-FFF2-40B4-BE49-F238E27FC236}">
                  <a16:creationId xmlns="" xmlns:a16="http://schemas.microsoft.com/office/drawing/2014/main" id="{02F21F16-4A9C-4B33-835B-D81A886CB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942" t="17084" r="32789" b="21785"/>
            <a:stretch/>
          </p:blipFill>
          <p:spPr>
            <a:xfrm>
              <a:off x="432372" y="3727605"/>
              <a:ext cx="1785600" cy="2889761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6AA9F173-844A-495F-955D-412A6FC61089}"/>
                </a:ext>
              </a:extLst>
            </p:cNvPr>
            <p:cNvSpPr/>
            <p:nvPr/>
          </p:nvSpPr>
          <p:spPr>
            <a:xfrm>
              <a:off x="2026341" y="4229599"/>
              <a:ext cx="373200" cy="243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3B7A012E-AD26-4680-A047-7ABB299D32AC}"/>
                </a:ext>
              </a:extLst>
            </p:cNvPr>
            <p:cNvSpPr/>
            <p:nvPr/>
          </p:nvSpPr>
          <p:spPr>
            <a:xfrm>
              <a:off x="1957941" y="4519438"/>
              <a:ext cx="220800" cy="1612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Image result for chocolate bar drawing">
              <a:extLst>
                <a:ext uri="{FF2B5EF4-FFF2-40B4-BE49-F238E27FC236}">
                  <a16:creationId xmlns="" xmlns:a16="http://schemas.microsoft.com/office/drawing/2014/main" id="{25BB02DC-D689-4515-B46A-F45038CF8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12" y="3619086"/>
              <a:ext cx="741975" cy="619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lated image">
              <a:extLst>
                <a:ext uri="{FF2B5EF4-FFF2-40B4-BE49-F238E27FC236}">
                  <a16:creationId xmlns="" xmlns:a16="http://schemas.microsoft.com/office/drawing/2014/main" id="{365E4E6C-A8BC-4465-93BE-C808E4E8B5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6" t="30236" r="17273" b="16325"/>
            <a:stretch/>
          </p:blipFill>
          <p:spPr bwMode="auto">
            <a:xfrm>
              <a:off x="2746800" y="4297703"/>
              <a:ext cx="467088" cy="6466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D1B4222F-8717-43DD-9EC2-F07D8A056B0D}"/>
                </a:ext>
              </a:extLst>
            </p:cNvPr>
            <p:cNvSpPr/>
            <p:nvPr/>
          </p:nvSpPr>
          <p:spPr>
            <a:xfrm>
              <a:off x="2178741" y="5019032"/>
              <a:ext cx="1323000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C359563E-3FF2-493F-ABA1-47655689E4D1}"/>
                </a:ext>
              </a:extLst>
            </p:cNvPr>
            <p:cNvSpPr/>
            <p:nvPr/>
          </p:nvSpPr>
          <p:spPr>
            <a:xfrm>
              <a:off x="1889541" y="4783129"/>
              <a:ext cx="220800" cy="1612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B72BE703-F206-4648-8069-E69B23459398}"/>
                </a:ext>
              </a:extLst>
            </p:cNvPr>
            <p:cNvSpPr/>
            <p:nvPr/>
          </p:nvSpPr>
          <p:spPr>
            <a:xfrm>
              <a:off x="2019741" y="4928886"/>
              <a:ext cx="373200" cy="243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Image result for french fries drawing">
              <a:extLst>
                <a:ext uri="{FF2B5EF4-FFF2-40B4-BE49-F238E27FC236}">
                  <a16:creationId xmlns="" xmlns:a16="http://schemas.microsoft.com/office/drawing/2014/main" id="{EEA01607-E855-44B8-B74A-26C2CAD1F3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1" t="4625" r="23634" b="26815"/>
            <a:stretch/>
          </p:blipFill>
          <p:spPr bwMode="auto">
            <a:xfrm>
              <a:off x="2609028" y="5049862"/>
              <a:ext cx="408747" cy="5846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B042A23-258F-4785-B6B1-C957F4D2B6A7}"/>
              </a:ext>
            </a:extLst>
          </p:cNvPr>
          <p:cNvSpPr/>
          <p:nvPr/>
        </p:nvSpPr>
        <p:spPr>
          <a:xfrm>
            <a:off x="4741618" y="4905202"/>
            <a:ext cx="4119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200" dirty="0">
                <a:solidFill>
                  <a:srgbClr val="080639"/>
                </a:solidFill>
                <a:latin typeface="Arial Narrow" panose="020B0606020202030204" pitchFamily="34" charset="0"/>
              </a:rPr>
              <a:t>Постојат </a:t>
            </a:r>
            <a:r>
              <a:rPr lang="mk-MK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стратегии</a:t>
            </a:r>
            <a:r>
              <a:rPr lang="mk-MK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mk-MK" sz="2200" dirty="0">
                <a:solidFill>
                  <a:srgbClr val="080639"/>
                </a:solidFill>
                <a:latin typeface="Arial Narrow" panose="020B0606020202030204" pitchFamily="34" charset="0"/>
              </a:rPr>
              <a:t>за правење планови како да се избегнат искушенијата и како да се истрае во остварување на сопствените </a:t>
            </a:r>
            <a:r>
              <a:rPr lang="mk-MK" sz="2200" dirty="0" smtClean="0">
                <a:solidFill>
                  <a:srgbClr val="080639"/>
                </a:solidFill>
                <a:latin typeface="Arial Narrow" panose="020B0606020202030204" pitchFamily="34" charset="0"/>
              </a:rPr>
              <a:t>цели.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pic>
        <p:nvPicPr>
          <p:cNvPr id="26" name="Imagen 13">
            <a:extLst>
              <a:ext uri="{FF2B5EF4-FFF2-40B4-BE49-F238E27FC236}">
                <a16:creationId xmlns="" xmlns:a16="http://schemas.microsoft.com/office/drawing/2014/main" id="{AD841527-EAFC-40F1-AB80-C37CD25731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327" y="2159620"/>
            <a:ext cx="2509315" cy="27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5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335CB50-D03F-C846-8459-1BC79769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3" y="29882"/>
            <a:ext cx="6146191" cy="2281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53261" y="654953"/>
            <a:ext cx="4880261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1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8: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Поставување цели и вежба за планирање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634330" y="2488460"/>
            <a:ext cx="8005591" cy="4133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Чекор 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1: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Замислете си </a:t>
            </a:r>
            <a:r>
              <a:rPr lang="mk-MK" sz="2400" b="1" dirty="0" smtClean="0">
                <a:solidFill>
                  <a:srgbClr val="D843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ЖЕЛБА</a:t>
            </a:r>
            <a:r>
              <a:rPr lang="en-US" sz="2200" dirty="0" smtClean="0">
                <a:latin typeface="Arial Narrow" panose="020B0604020202020204" pitchFamily="34" charset="0"/>
              </a:rPr>
              <a:t>.</a:t>
            </a:r>
            <a:r>
              <a:rPr lang="mk-MK" sz="2200" dirty="0" smtClean="0">
                <a:latin typeface="Arial Narrow" panose="020B0604020202020204" pitchFamily="34" charset="0"/>
              </a:rPr>
              <a:t>..</a:t>
            </a:r>
            <a:r>
              <a:rPr lang="en-US" sz="2200" dirty="0" smtClean="0">
                <a:latin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</a:rPr>
              <a:t>Што е тоа што би сакал</a:t>
            </a:r>
            <a:r>
              <a:rPr lang="en-US" sz="2200" dirty="0">
                <a:latin typeface="Arial Narrow" panose="020B0604020202020204" pitchFamily="34" charset="0"/>
              </a:rPr>
              <a:t>e</a:t>
            </a:r>
            <a:r>
              <a:rPr lang="mk-MK" sz="2200" dirty="0">
                <a:latin typeface="Arial Narrow" panose="020B0604020202020204" pitchFamily="34" charset="0"/>
              </a:rPr>
              <a:t> да го постигнете во следните три месеци</a:t>
            </a:r>
            <a:r>
              <a:rPr lang="en-US" sz="2200" dirty="0">
                <a:latin typeface="Arial Narrow" panose="020B0604020202020204" pitchFamily="34" charset="0"/>
              </a:rPr>
              <a:t>? </a:t>
            </a:r>
            <a:r>
              <a:rPr lang="mk-MK" sz="2200" dirty="0">
                <a:latin typeface="Arial Narrow" panose="020B0604020202020204" pitchFamily="34" charset="0"/>
              </a:rPr>
              <a:t>Нека биде тоа предизвик, но не невозможен</a:t>
            </a:r>
            <a:r>
              <a:rPr lang="en-US" sz="2200" dirty="0">
                <a:latin typeface="Arial Narrow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Чекор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2: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Замислете како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400" b="1" dirty="0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ИСХОДОТ</a:t>
            </a:r>
            <a:r>
              <a:rPr lang="mk-MK" sz="2200" b="1" dirty="0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од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вашата желба се остварува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...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Како ќе се чувствувате кога ќ</a:t>
            </a:r>
            <a:r>
              <a:rPr lang="mk-MK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е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ја постигнете целта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Чекор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3: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Подгответе се преку откривање на можната </a:t>
            </a:r>
            <a:r>
              <a:rPr lang="mk-MK" sz="2400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ПРЕЧКА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...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Што е тоа што ви стои на патот, а можете да го отстраните?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Чекор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4: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Направете</a:t>
            </a: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400" b="1" dirty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ПЛАН</a:t>
            </a:r>
            <a:r>
              <a:rPr lang="mk-MK" sz="2200" b="1" dirty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за надминување на пречката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…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за да бидете подготвени кога ќе се појави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ACD9500-B31A-9F4B-937A-6A01B9501E3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7AB5038-E3F5-E94B-B094-098E3ACEAAC5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  <p:pic>
        <p:nvPicPr>
          <p:cNvPr id="11" name="Graphic 9" descr="Pencil">
            <a:extLst>
              <a:ext uri="{FF2B5EF4-FFF2-40B4-BE49-F238E27FC236}">
                <a16:creationId xmlns="" xmlns:a16="http://schemas.microsoft.com/office/drawing/2014/main" id="{03E35322-BC16-4431-9F91-BF86B2B3A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9288" y="1163857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5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6A72093-DFDA-47B1-8C79-FE10CD5A6851}"/>
              </a:ext>
            </a:extLst>
          </p:cNvPr>
          <p:cNvGrpSpPr/>
          <p:nvPr/>
        </p:nvGrpSpPr>
        <p:grpSpPr>
          <a:xfrm>
            <a:off x="4147055" y="531732"/>
            <a:ext cx="4603656" cy="5019731"/>
            <a:chOff x="4051868" y="475200"/>
            <a:chExt cx="4603656" cy="5019731"/>
          </a:xfrm>
        </p:grpSpPr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9774F30D-0B8A-F142-97E9-F901D1CD1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868" y="475200"/>
              <a:ext cx="4603656" cy="5019731"/>
            </a:xfrm>
            <a:prstGeom prst="rect">
              <a:avLst/>
            </a:prstGeom>
          </p:spPr>
        </p:pic>
        <p:pic>
          <p:nvPicPr>
            <p:cNvPr id="2054" name="Picture 6" descr="Image result for musical note cartoon">
              <a:extLst>
                <a:ext uri="{FF2B5EF4-FFF2-40B4-BE49-F238E27FC236}">
                  <a16:creationId xmlns="" xmlns:a16="http://schemas.microsoft.com/office/drawing/2014/main" id="{7CCACB8E-A95C-466D-B3C0-66E64F151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024" y="4204506"/>
              <a:ext cx="392574" cy="5147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84CACF1-FA33-6D45-85A2-81C7ED745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34" y="272964"/>
            <a:ext cx="5085277" cy="172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354562" y="556963"/>
            <a:ext cx="4516202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Самонабљудување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AC29D13-8E38-4748-A8AD-49A40463E64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4255BE4-D9C4-4E43-8341-F218070F0374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5C1E5A5-280B-574F-B1D0-ED4876960C46}"/>
              </a:ext>
            </a:extLst>
          </p:cNvPr>
          <p:cNvSpPr txBox="1">
            <a:spLocks/>
          </p:cNvSpPr>
          <p:nvPr/>
        </p:nvSpPr>
        <p:spPr>
          <a:xfrm>
            <a:off x="155088" y="2132979"/>
            <a:ext cx="3861843" cy="3736598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0000"/>
              </a:lnSpc>
              <a:buBlip>
                <a:blip r:embed="rId7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Самонабљудувањето е уште една стратегија за постигнување на сопствените </a:t>
            </a:r>
            <a:r>
              <a:rPr lang="mk-MK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цели.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Blip>
                <a:blip r:embed="rId7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Blip>
                <a:blip r:embed="rId7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Се состои во проверување во </a:t>
            </a:r>
            <a:r>
              <a:rPr lang="mk-MK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себе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:</a:t>
            </a:r>
            <a:r>
              <a:rPr lang="en-US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„</a:t>
            </a:r>
            <a:r>
              <a:rPr lang="mk-MK" sz="2200" i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Дали </a:t>
            </a:r>
            <a:r>
              <a:rPr lang="mk-MK" sz="2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напредувам во реализирањето на мојата цел</a:t>
            </a:r>
            <a:r>
              <a:rPr lang="en-US" sz="2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? </a:t>
            </a:r>
            <a:r>
              <a:rPr lang="mk-MK" sz="2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Дали го правам тоа што сакав да го правам</a:t>
            </a:r>
            <a:r>
              <a:rPr lang="en-US" sz="2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? </a:t>
            </a:r>
            <a:r>
              <a:rPr lang="mk-MK" sz="2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Што треба да направам</a:t>
            </a:r>
            <a:r>
              <a:rPr lang="en-US" sz="2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? </a:t>
            </a:r>
            <a:r>
              <a:rPr lang="mk-MK" sz="2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Што можам да направам поинаку</a:t>
            </a:r>
            <a:r>
              <a:rPr lang="en-US" sz="2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?”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46C298A-FC2E-2A48-8368-F3CAB6B152AF}"/>
              </a:ext>
            </a:extLst>
          </p:cNvPr>
          <p:cNvSpPr txBox="1">
            <a:spLocks/>
          </p:cNvSpPr>
          <p:nvPr/>
        </p:nvSpPr>
        <p:spPr>
          <a:xfrm>
            <a:off x="6274598" y="893805"/>
            <a:ext cx="2023169" cy="8117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Како</a:t>
            </a:r>
            <a:r>
              <a:rPr lang="en-US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mk-MK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ми</a:t>
            </a:r>
            <a:br>
              <a:rPr lang="mk-MK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оди</a:t>
            </a:r>
            <a:r>
              <a:rPr lang="en-US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3D641A-C358-49E6-958E-776E7E6FF227}"/>
              </a:ext>
            </a:extLst>
          </p:cNvPr>
          <p:cNvSpPr/>
          <p:nvPr/>
        </p:nvSpPr>
        <p:spPr>
          <a:xfrm>
            <a:off x="4550537" y="4873205"/>
            <a:ext cx="44802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000" b="1" dirty="0">
                <a:solidFill>
                  <a:srgbClr val="7030A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Целта на Луси</a:t>
            </a:r>
            <a:r>
              <a:rPr lang="en-US" sz="2000" b="1" dirty="0">
                <a:solidFill>
                  <a:srgbClr val="7030A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mk-MK" sz="20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да научи да свири</a:t>
            </a:r>
            <a:endParaRPr lang="en-US" sz="2000" dirty="0">
              <a:latin typeface="Arial Narrow" panose="020B0606020202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US" sz="1400" dirty="0">
              <a:latin typeface="Arial Narrow" panose="020B0606020202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mk-MK" sz="2000" b="1" dirty="0">
                <a:solidFill>
                  <a:schemeClr val="accent1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Задача </a:t>
            </a:r>
            <a:r>
              <a:rPr lang="en-US" sz="2000" b="1" dirty="0">
                <a:solidFill>
                  <a:schemeClr val="accent1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1:</a:t>
            </a:r>
            <a:r>
              <a:rPr lang="en-US" sz="20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mk-MK" sz="2000" dirty="0" smtClean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да </a:t>
            </a:r>
            <a:r>
              <a:rPr lang="mk-MK" sz="20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зема часови</a:t>
            </a:r>
            <a:endParaRPr lang="en-US" sz="2000" dirty="0">
              <a:latin typeface="Arial Narrow" panose="020B0606020202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mk-MK" sz="2000" b="1" dirty="0">
                <a:solidFill>
                  <a:schemeClr val="accent1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Задача</a:t>
            </a:r>
            <a:r>
              <a:rPr lang="en-US" sz="2000" b="1" dirty="0">
                <a:solidFill>
                  <a:schemeClr val="accent1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2:</a:t>
            </a:r>
            <a:r>
              <a:rPr lang="en-US" sz="20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mk-MK" sz="2000" dirty="0" smtClean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да </a:t>
            </a:r>
            <a:r>
              <a:rPr lang="mk-MK" sz="20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вежба секој ден</a:t>
            </a:r>
            <a:endParaRPr lang="en-US" sz="2000" dirty="0">
              <a:latin typeface="Arial Narrow" panose="020B0606020202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985838" indent="-985838"/>
            <a:r>
              <a:rPr lang="mk-MK" sz="2000" b="1" dirty="0">
                <a:solidFill>
                  <a:schemeClr val="accent1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Задача</a:t>
            </a:r>
            <a:r>
              <a:rPr lang="en-US" sz="2000" b="1" dirty="0">
                <a:solidFill>
                  <a:schemeClr val="accent1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3:</a:t>
            </a:r>
            <a:r>
              <a:rPr lang="en-US" sz="20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mk-MK" sz="2000" dirty="0" smtClean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да </a:t>
            </a:r>
            <a:r>
              <a:rPr lang="mk-MK" sz="20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го проучи запишаното </a:t>
            </a:r>
            <a:br>
              <a:rPr lang="mk-MK" sz="20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</a:br>
            <a:r>
              <a:rPr lang="mk-MK" sz="2000" dirty="0">
                <a:latin typeface="Arial Narrow" panose="020B0606020202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во нотната тетратка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2052" name="Picture 4" descr="Image result for violin drawing">
            <a:extLst>
              <a:ext uri="{FF2B5EF4-FFF2-40B4-BE49-F238E27FC236}">
                <a16:creationId xmlns="" xmlns:a16="http://schemas.microsoft.com/office/drawing/2014/main" id="{B4E14E98-93F0-45FE-B46D-01C726CB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04" y="4499458"/>
            <a:ext cx="954483" cy="995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6A72093-DFDA-47B1-8C79-FE10CD5A6851}"/>
              </a:ext>
            </a:extLst>
          </p:cNvPr>
          <p:cNvGrpSpPr/>
          <p:nvPr/>
        </p:nvGrpSpPr>
        <p:grpSpPr>
          <a:xfrm>
            <a:off x="5599612" y="1030015"/>
            <a:ext cx="3133772" cy="3576819"/>
            <a:chOff x="4051868" y="475198"/>
            <a:chExt cx="4727843" cy="5155143"/>
          </a:xfrm>
        </p:grpSpPr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9774F30D-0B8A-F142-97E9-F901D1CD1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868" y="475198"/>
              <a:ext cx="4727843" cy="5155143"/>
            </a:xfrm>
            <a:prstGeom prst="rect">
              <a:avLst/>
            </a:prstGeom>
          </p:spPr>
        </p:pic>
        <p:pic>
          <p:nvPicPr>
            <p:cNvPr id="2054" name="Picture 6" descr="Image result for musical note cartoon">
              <a:extLst>
                <a:ext uri="{FF2B5EF4-FFF2-40B4-BE49-F238E27FC236}">
                  <a16:creationId xmlns="" xmlns:a16="http://schemas.microsoft.com/office/drawing/2014/main" id="{7CCACB8E-A95C-466D-B3C0-66E64F151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024" y="4204506"/>
              <a:ext cx="392574" cy="5147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84CACF1-FA33-6D45-85A2-81C7ED745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8" y="215820"/>
            <a:ext cx="6199453" cy="2138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30792" y="711123"/>
            <a:ext cx="5135371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19: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Водич за самонабљудување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AC29D13-8E38-4748-A8AD-49A40463E64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4255BE4-D9C4-4E43-8341-F218070F0374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5C1E5A5-280B-574F-B1D0-ED4876960C46}"/>
              </a:ext>
            </a:extLst>
          </p:cNvPr>
          <p:cNvSpPr txBox="1">
            <a:spLocks/>
          </p:cNvSpPr>
          <p:nvPr/>
        </p:nvSpPr>
        <p:spPr>
          <a:xfrm>
            <a:off x="624167" y="2882161"/>
            <a:ext cx="7140681" cy="3095185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7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Што сакате да постигнете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7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Кои </a:t>
            </a:r>
            <a:r>
              <a:rPr lang="mk-MK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три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задачи ќе си ги поставите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  <a:p>
            <a:pPr marL="342900" indent="-342900">
              <a:lnSpc>
                <a:spcPct val="100000"/>
              </a:lnSpc>
              <a:buBlip>
                <a:blip r:embed="rId7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7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Што можете да подобрите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US" sz="22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Дискусија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Каде откривте дека треба повеќе да се подобрите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46C298A-FC2E-2A48-8368-F3CAB6B152AF}"/>
              </a:ext>
            </a:extLst>
          </p:cNvPr>
          <p:cNvSpPr txBox="1">
            <a:spLocks/>
          </p:cNvSpPr>
          <p:nvPr/>
        </p:nvSpPr>
        <p:spPr>
          <a:xfrm>
            <a:off x="7252367" y="1425204"/>
            <a:ext cx="1009983" cy="3642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sz="18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Како ми оди</a:t>
            </a:r>
            <a:r>
              <a:rPr lang="en-US" sz="18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?</a:t>
            </a:r>
          </a:p>
        </p:txBody>
      </p:sp>
      <p:pic>
        <p:nvPicPr>
          <p:cNvPr id="14" name="Graphic 9" descr="Pencil">
            <a:extLst>
              <a:ext uri="{FF2B5EF4-FFF2-40B4-BE49-F238E27FC236}">
                <a16:creationId xmlns="" xmlns:a16="http://schemas.microsoft.com/office/drawing/2014/main" id="{2B79A82B-0751-482F-B544-827933323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8784" y="1097228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B9FE5A5A-DF84-9B45-8764-0E575F8DF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3" y="377036"/>
            <a:ext cx="3749719" cy="2061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763195" y="848372"/>
            <a:ext cx="2601842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Грижа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за себе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868085" y="3118546"/>
            <a:ext cx="2195732" cy="1303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Важно е да се грижите за себеси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Всушност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грижата за себеси е </a:t>
            </a:r>
            <a:r>
              <a:rPr lang="mk-MK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ГОЛЕМ</a:t>
            </a:r>
            <a:r>
              <a:rPr lang="mk-MK" sz="2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дел од стратегијата што </a:t>
            </a:r>
            <a:r>
              <a:rPr lang="mk-MK" sz="2100" dirty="0">
                <a:latin typeface="Arial" panose="020B0604020202020204" pitchFamily="34" charset="0"/>
                <a:cs typeface="Arial" panose="020B0604020202020204" pitchFamily="34" charset="0"/>
              </a:rPr>
              <a:t>ѝ </a:t>
            </a:r>
            <a:r>
              <a:rPr lang="mk-MK" sz="2200" dirty="0">
                <a:latin typeface="Arial Narrow" panose="020B0606020202030204" pitchFamily="34" charset="0"/>
                <a:cs typeface="Arial" panose="020B0604020202020204" pitchFamily="34" charset="0"/>
              </a:rPr>
              <a:t>носи</a:t>
            </a:r>
            <a:r>
              <a:rPr lang="mk-MK" sz="21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успех на Бијонсе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153067E-241C-7C44-B4F0-E98ED81EC93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39C7BCC-8B94-C54C-BEA1-643CE218C0CE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BD28EA6-80B3-AA44-BCCF-3DE81D5E3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44" y="787656"/>
            <a:ext cx="6422931" cy="63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3F6DCCC-F528-7849-930D-95A793157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81601"/>
            <a:ext cx="5055009" cy="2061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146950" y="975923"/>
            <a:ext cx="4253034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20: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Учење да се опуштиш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846C724-094E-B642-BFFB-CDDB944E2D6C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B8C6A39-5ED5-F048-A9E0-CE882A48746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804AC09-C6B0-E840-B20D-792C8B60166F}"/>
              </a:ext>
            </a:extLst>
          </p:cNvPr>
          <p:cNvSpPr txBox="1">
            <a:spLocks/>
          </p:cNvSpPr>
          <p:nvPr/>
        </p:nvSpPr>
        <p:spPr>
          <a:xfrm>
            <a:off x="4952590" y="910420"/>
            <a:ext cx="3908912" cy="13690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0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ДЛАБОКОТО ДИШЕЊЕ МОЖЕ ДА ПОМОГНЕ ВО МНОГУ СИТУАЦИИ</a:t>
            </a:r>
            <a:r>
              <a:rPr lang="en-US" sz="20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(</a:t>
            </a:r>
            <a:r>
              <a:rPr lang="mk-MK" sz="20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кога сте нервозни, загрижени, </a:t>
            </a:r>
            <a:br>
              <a:rPr lang="mk-MK" sz="20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mk-MK" sz="20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или кога работите напорно</a:t>
            </a:r>
            <a:r>
              <a:rPr lang="en-US" sz="20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  <a:r>
              <a:rPr lang="mk-MK" sz="20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  <a:endParaRPr lang="en-US" sz="2000" b="1" dirty="0">
              <a:solidFill>
                <a:schemeClr val="accent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E84C3A99-2C73-2140-A609-D7BBF1DD7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49" y="2504533"/>
            <a:ext cx="2382983" cy="42762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EF2B1970-0088-FA40-80A9-F7B3A23CC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932" y="2504533"/>
            <a:ext cx="2382983" cy="42762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936E9F55-90F7-6F42-8C79-FD18E98DC811}"/>
              </a:ext>
            </a:extLst>
          </p:cNvPr>
          <p:cNvSpPr txBox="1">
            <a:spLocks/>
          </p:cNvSpPr>
          <p:nvPr/>
        </p:nvSpPr>
        <p:spPr>
          <a:xfrm>
            <a:off x="3400929" y="2954697"/>
            <a:ext cx="1654080" cy="1525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ВДИШЕТЕ</a:t>
            </a:r>
            <a:endParaRPr lang="en-US" sz="2200" b="1" dirty="0">
              <a:solidFill>
                <a:schemeClr val="accent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преку носот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2FDACF8-C8E9-9240-93A4-FC346FFAD502}"/>
              </a:ext>
            </a:extLst>
          </p:cNvPr>
          <p:cNvSpPr txBox="1">
            <a:spLocks/>
          </p:cNvSpPr>
          <p:nvPr/>
        </p:nvSpPr>
        <p:spPr>
          <a:xfrm>
            <a:off x="7317356" y="3951538"/>
            <a:ext cx="1654080" cy="1525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dirty="0">
                <a:solidFill>
                  <a:srgbClr val="D8433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ИЗДИШЕТЕ</a:t>
            </a:r>
            <a:endParaRPr lang="en-US" sz="2200" b="1" dirty="0">
              <a:solidFill>
                <a:srgbClr val="D8433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преку устата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Flecha curvada hacia arriba 2">
            <a:extLst>
              <a:ext uri="{FF2B5EF4-FFF2-40B4-BE49-F238E27FC236}">
                <a16:creationId xmlns="" xmlns:a16="http://schemas.microsoft.com/office/drawing/2014/main" id="{E3978B64-5D9D-4843-8C69-B152F7785558}"/>
              </a:ext>
            </a:extLst>
          </p:cNvPr>
          <p:cNvSpPr/>
          <p:nvPr/>
        </p:nvSpPr>
        <p:spPr>
          <a:xfrm>
            <a:off x="2951429" y="3827352"/>
            <a:ext cx="1276540" cy="814635"/>
          </a:xfrm>
          <a:prstGeom prst="curvedUpArrow">
            <a:avLst/>
          </a:prstGeom>
          <a:solidFill>
            <a:srgbClr val="00A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" name="Flecha curvada hacia abajo 3">
            <a:extLst>
              <a:ext uri="{FF2B5EF4-FFF2-40B4-BE49-F238E27FC236}">
                <a16:creationId xmlns="" xmlns:a16="http://schemas.microsoft.com/office/drawing/2014/main" id="{64BB67FA-69DC-4244-9BFC-0859F1A5271F}"/>
              </a:ext>
            </a:extLst>
          </p:cNvPr>
          <p:cNvSpPr/>
          <p:nvPr/>
        </p:nvSpPr>
        <p:spPr>
          <a:xfrm>
            <a:off x="6645241" y="2954697"/>
            <a:ext cx="1439502" cy="865866"/>
          </a:xfrm>
          <a:prstGeom prst="curvedDownArrow">
            <a:avLst/>
          </a:prstGeom>
          <a:solidFill>
            <a:srgbClr val="00A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6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18FC39C1-39D8-6E4E-BF6B-E2B2B2069E7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EF29C52-3807-F143-BA35-A4D87972A0EB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4FDB289-BED0-134C-9123-4F3204213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23" y="377036"/>
            <a:ext cx="4082027" cy="20613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48B79341-562B-ED4C-825F-96F5E8FC8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271" y="2598278"/>
            <a:ext cx="2392043" cy="42924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793EA62-08AB-6944-8FDD-4BDAD68A7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829" y="2598278"/>
            <a:ext cx="2392043" cy="42924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D2C5B74-D9D2-4644-935F-07896154714C}"/>
              </a:ext>
            </a:extLst>
          </p:cNvPr>
          <p:cNvSpPr txBox="1">
            <a:spLocks/>
          </p:cNvSpPr>
          <p:nvPr/>
        </p:nvSpPr>
        <p:spPr>
          <a:xfrm>
            <a:off x="4685717" y="1286389"/>
            <a:ext cx="3696282" cy="1152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mk-MK" sz="20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НЕЖНОТО ДВИЖЕЊЕ ИСТО ТАКА МУ ПОМАГА</a:t>
            </a:r>
            <a:br>
              <a:rPr lang="mk-MK" sz="20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mk-MK" sz="20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НА ВАШИОТ МОЗОК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</p:txBody>
      </p:sp>
      <p:sp>
        <p:nvSpPr>
          <p:cNvPr id="2" name="Flecha arriba 1">
            <a:extLst>
              <a:ext uri="{FF2B5EF4-FFF2-40B4-BE49-F238E27FC236}">
                <a16:creationId xmlns="" xmlns:a16="http://schemas.microsoft.com/office/drawing/2014/main" id="{555AFB40-29EF-FE48-B0BF-BD562B895092}"/>
              </a:ext>
            </a:extLst>
          </p:cNvPr>
          <p:cNvSpPr/>
          <p:nvPr/>
        </p:nvSpPr>
        <p:spPr>
          <a:xfrm>
            <a:off x="1222216" y="2926535"/>
            <a:ext cx="407406" cy="896293"/>
          </a:xfrm>
          <a:prstGeom prst="upArrow">
            <a:avLst/>
          </a:prstGeom>
          <a:solidFill>
            <a:srgbClr val="00A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lecha arriba 14">
            <a:extLst>
              <a:ext uri="{FF2B5EF4-FFF2-40B4-BE49-F238E27FC236}">
                <a16:creationId xmlns="" xmlns:a16="http://schemas.microsoft.com/office/drawing/2014/main" id="{DC7B23B5-21D1-4648-AB15-CA7F8A9D48F9}"/>
              </a:ext>
            </a:extLst>
          </p:cNvPr>
          <p:cNvSpPr/>
          <p:nvPr/>
        </p:nvSpPr>
        <p:spPr>
          <a:xfrm>
            <a:off x="3139637" y="2926535"/>
            <a:ext cx="407406" cy="896293"/>
          </a:xfrm>
          <a:prstGeom prst="upArrow">
            <a:avLst/>
          </a:prstGeom>
          <a:solidFill>
            <a:srgbClr val="00A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Flecha circular 3">
            <a:extLst>
              <a:ext uri="{FF2B5EF4-FFF2-40B4-BE49-F238E27FC236}">
                <a16:creationId xmlns="" xmlns:a16="http://schemas.microsoft.com/office/drawing/2014/main" id="{45C07CC1-2490-D64F-A1FC-6DAECB79A057}"/>
              </a:ext>
            </a:extLst>
          </p:cNvPr>
          <p:cNvSpPr/>
          <p:nvPr/>
        </p:nvSpPr>
        <p:spPr>
          <a:xfrm rot="-2700000">
            <a:off x="5293383" y="2841279"/>
            <a:ext cx="1431273" cy="1335864"/>
          </a:xfrm>
          <a:prstGeom prst="circularArrow">
            <a:avLst/>
          </a:prstGeom>
          <a:solidFill>
            <a:srgbClr val="00A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89341" y="832537"/>
            <a:ext cx="3003973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Учење да се опуштите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00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5EDEF33-9CC5-4D48-AFA6-E9BD91EBC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1509243" y="2261108"/>
            <a:ext cx="6125513" cy="17878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Како можеме подобро да се грижиме за сопствениот ум и тело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E8D2CB-C3B5-D748-9576-6E5D3BC2F5A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7: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ГРАДЕЊЕ ДОБРИ НАВИКИ ЗА РАЗВОЈ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A95022C-75E8-344A-8782-103E78A5DBC2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54740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526</Words>
  <Application>Microsoft Office PowerPoint</Application>
  <PresentationFormat>On-screen Show (4:3)</PresentationFormat>
  <Paragraphs>98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MS Mincho</vt:lpstr>
      <vt:lpstr>SUNN Line</vt:lpstr>
      <vt:lpstr>Tema de Office</vt:lpstr>
      <vt:lpstr>Градење добри навики за развој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Makes  Dreams Come True</dc:title>
  <dc:creator>Microsoft Office User</dc:creator>
  <cp:lastModifiedBy>Renata</cp:lastModifiedBy>
  <cp:revision>236</cp:revision>
  <dcterms:created xsi:type="dcterms:W3CDTF">2018-11-29T16:11:04Z</dcterms:created>
  <dcterms:modified xsi:type="dcterms:W3CDTF">2019-01-12T01:15:25Z</dcterms:modified>
</cp:coreProperties>
</file>